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8"/>
  </p:notesMasterIdLst>
  <p:sldIdLst>
    <p:sldId id="324" r:id="rId2"/>
    <p:sldId id="339" r:id="rId3"/>
    <p:sldId id="329" r:id="rId4"/>
    <p:sldId id="330" r:id="rId5"/>
    <p:sldId id="331" r:id="rId6"/>
    <p:sldId id="332" r:id="rId7"/>
    <p:sldId id="333" r:id="rId8"/>
    <p:sldId id="334" r:id="rId9"/>
    <p:sldId id="335" r:id="rId10"/>
    <p:sldId id="336" r:id="rId11"/>
    <p:sldId id="338"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294"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5"/>
    <p:restoredTop sz="92334" autoAdjust="0"/>
  </p:normalViewPr>
  <p:slideViewPr>
    <p:cSldViewPr snapToGrid="0" snapToObjects="1">
      <p:cViewPr>
        <p:scale>
          <a:sx n="48" d="100"/>
          <a:sy n="48" d="100"/>
        </p:scale>
        <p:origin x="1024" y="672"/>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4397584"/>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08099" y="1141048"/>
            <a:ext cx="7990777" cy="3614480"/>
          </a:xfrm>
        </p:spPr>
        <p:txBody>
          <a:bodyPr bIns="0" anchor="b">
            <a:normAutofit/>
          </a:bodyPr>
          <a:lstStyle>
            <a:lvl1pPr algn="l">
              <a:defRPr sz="7680"/>
            </a:lvl1pPr>
          </a:lstStyle>
          <a:p>
            <a:r>
              <a:rPr lang="en-US" smtClean="0"/>
              <a:t>Click to edit Master title style</a:t>
            </a:r>
            <a:endParaRPr lang="en-US" dirty="0"/>
          </a:p>
        </p:txBody>
      </p:sp>
      <p:sp>
        <p:nvSpPr>
          <p:cNvPr id="3" name="Subtitle 2"/>
          <p:cNvSpPr>
            <a:spLocks noGrp="1"/>
          </p:cNvSpPr>
          <p:nvPr>
            <p:ph type="subTitle" idx="1"/>
          </p:nvPr>
        </p:nvSpPr>
        <p:spPr>
          <a:xfrm>
            <a:off x="3408099" y="5022159"/>
            <a:ext cx="7990777" cy="1390394"/>
          </a:xfrm>
        </p:spPr>
        <p:txBody>
          <a:bodyPr tIns="91440" bIns="91440">
            <a:normAutofit/>
          </a:bodyPr>
          <a:lstStyle>
            <a:lvl1pPr marL="0" indent="0" algn="l">
              <a:buNone/>
              <a:defRPr sz="2276" b="0" cap="all" baseline="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a:xfrm>
            <a:off x="3408098" y="468350"/>
            <a:ext cx="4389393" cy="439753"/>
          </a:xfrm>
        </p:spPr>
        <p:txBody>
          <a:bodyPr/>
          <a:lstStyle/>
          <a:p>
            <a:endParaRPr lang="en-US" dirty="0"/>
          </a:p>
        </p:txBody>
      </p:sp>
      <p:sp>
        <p:nvSpPr>
          <p:cNvPr id="6" name="Slide Number Placeholder 5"/>
          <p:cNvSpPr>
            <a:spLocks noGrp="1"/>
          </p:cNvSpPr>
          <p:nvPr>
            <p:ph type="sldNum" sz="quarter" idx="12"/>
          </p:nvPr>
        </p:nvSpPr>
        <p:spPr>
          <a:xfrm>
            <a:off x="2040467" y="1136317"/>
            <a:ext cx="1140629" cy="716200"/>
          </a:xfrm>
        </p:spPr>
        <p:txBody>
          <a:bodyPr/>
          <a:lstStyle/>
          <a:p>
            <a:fld id="{86CB4B4D-7CA3-9044-876B-883B54F8677D}" type="slidenum">
              <a:rPr lang="uk-UA" smtClean="0"/>
              <a:t>‹#›</a:t>
            </a:fld>
            <a:endParaRPr lang="uk-UA" dirty="0"/>
          </a:p>
        </p:txBody>
      </p:sp>
      <p:cxnSp>
        <p:nvCxnSpPr>
          <p:cNvPr id="15" name="Straight Connector 14"/>
          <p:cNvCxnSpPr/>
          <p:nvPr/>
        </p:nvCxnSpPr>
        <p:spPr>
          <a:xfrm>
            <a:off x="3408099" y="5018371"/>
            <a:ext cx="799077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8974" y="1136319"/>
            <a:ext cx="1568750" cy="6627398"/>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52966" y="1136319"/>
            <a:ext cx="7539335" cy="66273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dirty="0"/>
          </a:p>
        </p:txBody>
      </p:sp>
      <p:cxnSp>
        <p:nvCxnSpPr>
          <p:cNvPr id="15" name="Straight Connector 14"/>
          <p:cNvCxnSpPr/>
          <p:nvPr/>
        </p:nvCxnSpPr>
        <p:spPr>
          <a:xfrm>
            <a:off x="9838973" y="1136319"/>
            <a:ext cx="0" cy="6627398"/>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078591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2965" y="2497607"/>
            <a:ext cx="7988625" cy="2685084"/>
          </a:xfrm>
        </p:spPr>
        <p:txBody>
          <a:bodyPr anchor="b">
            <a:normAutofit/>
          </a:bodyPr>
          <a:lstStyle>
            <a:lvl1pPr algn="l">
              <a:defRPr sz="4551"/>
            </a:lvl1pPr>
          </a:lstStyle>
          <a:p>
            <a:r>
              <a:rPr lang="en-US" smtClean="0"/>
              <a:t>Click to edit Master title style</a:t>
            </a:r>
            <a:endParaRPr lang="en-US" dirty="0"/>
          </a:p>
        </p:txBody>
      </p:sp>
      <p:sp>
        <p:nvSpPr>
          <p:cNvPr id="3" name="Text Placeholder 2"/>
          <p:cNvSpPr>
            <a:spLocks noGrp="1"/>
          </p:cNvSpPr>
          <p:nvPr>
            <p:ph type="body" idx="1"/>
          </p:nvPr>
        </p:nvSpPr>
        <p:spPr>
          <a:xfrm>
            <a:off x="2052966" y="5413257"/>
            <a:ext cx="7988625" cy="1440610"/>
          </a:xfrm>
        </p:spPr>
        <p:txBody>
          <a:bodyPr tIns="91440">
            <a:normAutofit/>
          </a:bodyPr>
          <a:lstStyle>
            <a:lvl1pPr marL="0" indent="0" algn="l">
              <a:buNone/>
              <a:defRPr sz="2560">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2052965" y="5411534"/>
            <a:ext cx="798862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2966" y="1144733"/>
            <a:ext cx="9345910" cy="15065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52964" y="2864265"/>
            <a:ext cx="4445683" cy="48889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53503" y="2864265"/>
            <a:ext cx="4445372" cy="4888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33" name="Straight Connector 32"/>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2052965" y="1143701"/>
            <a:ext cx="9345911" cy="150232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52965" y="2872250"/>
            <a:ext cx="4445534" cy="1140541"/>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2052965" y="4016740"/>
            <a:ext cx="4445534" cy="37610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53503" y="2877162"/>
            <a:ext cx="4445372" cy="1140959"/>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953503" y="4012788"/>
            <a:ext cx="4445372" cy="37509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2052966" y="2626970"/>
            <a:ext cx="934591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638" y="1136318"/>
            <a:ext cx="3450240" cy="3195900"/>
          </a:xfrm>
        </p:spPr>
        <p:txBody>
          <a:bodyPr anchor="b">
            <a:normAutofit/>
          </a:bodyPr>
          <a:lstStyle>
            <a:lvl1pPr algn="l">
              <a:defRPr sz="3413"/>
            </a:lvl1pPr>
          </a:lstStyle>
          <a:p>
            <a:r>
              <a:rPr lang="en-US" smtClean="0"/>
              <a:t>Click to edit Master title style</a:t>
            </a:r>
            <a:endParaRPr lang="en-US" dirty="0"/>
          </a:p>
        </p:txBody>
      </p:sp>
      <p:sp>
        <p:nvSpPr>
          <p:cNvPr id="3" name="Content Placeholder 2"/>
          <p:cNvSpPr>
            <a:spLocks noGrp="1"/>
          </p:cNvSpPr>
          <p:nvPr>
            <p:ph idx="1"/>
          </p:nvPr>
        </p:nvSpPr>
        <p:spPr>
          <a:xfrm>
            <a:off x="5954355" y="1136319"/>
            <a:ext cx="5444520" cy="662588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46638" y="4558923"/>
            <a:ext cx="3452258"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17" name="Straight Connector 16"/>
          <p:cNvCxnSpPr/>
          <p:nvPr/>
        </p:nvCxnSpPr>
        <p:spPr>
          <a:xfrm>
            <a:off x="2050486" y="4558921"/>
            <a:ext cx="3446437"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7106135" y="685755"/>
            <a:ext cx="4993973" cy="7323166"/>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053900" y="1606419"/>
            <a:ext cx="4615019" cy="2603497"/>
          </a:xfrm>
        </p:spPr>
        <p:txBody>
          <a:bodyPr anchor="b">
            <a:normAutofit/>
          </a:bodyPr>
          <a:lstStyle>
            <a:lvl1pPr>
              <a:defRPr sz="455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052966" y="4474300"/>
            <a:ext cx="4608407" cy="2849766"/>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a:xfrm>
            <a:off x="2043255" y="7779353"/>
            <a:ext cx="4625664" cy="455286"/>
          </a:xfrm>
        </p:spPr>
        <p:txBody>
          <a:bodyPr/>
          <a:lstStyle>
            <a:lvl1pPr algn="l">
              <a:defRPr/>
            </a:lvl1pPr>
          </a:lstStyle>
          <a:p>
            <a:fld id="{48A87A34-81AB-432B-8DAE-1953F412C126}" type="datetimeFigureOut">
              <a:rPr lang="en-US" dirty="0"/>
              <a:pPr/>
              <a:t>9/14/18</a:t>
            </a:fld>
            <a:endParaRPr lang="en-US" dirty="0"/>
          </a:p>
        </p:txBody>
      </p:sp>
      <p:sp>
        <p:nvSpPr>
          <p:cNvPr id="6" name="Footer Placeholder 5"/>
          <p:cNvSpPr>
            <a:spLocks noGrp="1"/>
          </p:cNvSpPr>
          <p:nvPr>
            <p:ph type="ftr" sz="quarter" idx="11"/>
          </p:nvPr>
        </p:nvSpPr>
        <p:spPr>
          <a:xfrm>
            <a:off x="2044488" y="453179"/>
            <a:ext cx="4624431" cy="456435"/>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dirty="0"/>
          </a:p>
        </p:txBody>
      </p:sp>
      <p:cxnSp>
        <p:nvCxnSpPr>
          <p:cNvPr id="31" name="Straight Connector 30"/>
          <p:cNvCxnSpPr/>
          <p:nvPr/>
        </p:nvCxnSpPr>
        <p:spPr>
          <a:xfrm>
            <a:off x="2049822" y="4470905"/>
            <a:ext cx="461086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866822"/>
            <a:ext cx="13004800" cy="580198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8668805"/>
            <a:ext cx="13004801" cy="1101834"/>
          </a:xfrm>
          <a:prstGeom prst="rect">
            <a:avLst/>
          </a:prstGeom>
        </p:spPr>
      </p:pic>
      <p:cxnSp>
        <p:nvCxnSpPr>
          <p:cNvPr id="13" name="Straight Connector 12"/>
          <p:cNvCxnSpPr/>
          <p:nvPr/>
        </p:nvCxnSpPr>
        <p:spPr>
          <a:xfrm>
            <a:off x="0" y="8677158"/>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2966" y="1144207"/>
            <a:ext cx="9345910" cy="149224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052966" y="2866821"/>
            <a:ext cx="9345910" cy="4907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030637" y="469860"/>
            <a:ext cx="3368238" cy="439753"/>
          </a:xfrm>
          <a:prstGeom prst="rect">
            <a:avLst/>
          </a:prstGeom>
        </p:spPr>
        <p:txBody>
          <a:bodyPr vert="horz" lIns="91440" tIns="45720" rIns="91440" bIns="45720" rtlCol="0" anchor="ctr"/>
          <a:lstStyle>
            <a:lvl1pPr algn="r">
              <a:defRPr sz="1422">
                <a:solidFill>
                  <a:schemeClr val="tx1">
                    <a:tint val="75000"/>
                  </a:schemeClr>
                </a:solidFill>
              </a:defRPr>
            </a:lvl1pPr>
          </a:lstStyle>
          <a:p>
            <a:fld id="{48A87A34-81AB-432B-8DAE-1953F412C126}" type="datetimeFigureOut">
              <a:rPr lang="en-US" dirty="0"/>
              <a:pPr/>
              <a:t>9/14/18</a:t>
            </a:fld>
            <a:endParaRPr lang="en-US" dirty="0"/>
          </a:p>
        </p:txBody>
      </p:sp>
      <p:sp>
        <p:nvSpPr>
          <p:cNvPr id="5" name="Footer Placeholder 4"/>
          <p:cNvSpPr>
            <a:spLocks noGrp="1"/>
          </p:cNvSpPr>
          <p:nvPr>
            <p:ph type="ftr" sz="quarter" idx="3"/>
          </p:nvPr>
        </p:nvSpPr>
        <p:spPr>
          <a:xfrm>
            <a:off x="2052965" y="468350"/>
            <a:ext cx="5737250" cy="439753"/>
          </a:xfrm>
          <a:prstGeom prst="rect">
            <a:avLst/>
          </a:prstGeom>
        </p:spPr>
        <p:txBody>
          <a:bodyPr vert="horz" lIns="91440" tIns="45720" rIns="91440" bIns="45720" rtlCol="0" anchor="ctr"/>
          <a:lstStyle>
            <a:lvl1pPr algn="l">
              <a:defRPr sz="142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653" y="1136317"/>
            <a:ext cx="1131728" cy="716200"/>
          </a:xfrm>
          <a:prstGeom prst="rect">
            <a:avLst/>
          </a:prstGeom>
        </p:spPr>
        <p:txBody>
          <a:bodyPr vert="horz" lIns="91440" tIns="45720" rIns="91440" bIns="45720" rtlCol="0" anchor="t"/>
          <a:lstStyle>
            <a:lvl1pPr algn="r">
              <a:defRPr sz="3982">
                <a:solidFill>
                  <a:schemeClr val="accent1"/>
                </a:solidFill>
              </a:defRPr>
            </a:lvl1pPr>
          </a:lstStyle>
          <a:p>
            <a:fld id="{86CB4B4D-7CA3-9044-876B-883B54F8677D}" type="slidenum">
              <a:rPr lang="uk-UA" smtClean="0"/>
              <a:t>‹#›</a:t>
            </a:fld>
            <a:endParaRPr lang="uk-UA" dirty="0"/>
          </a:p>
        </p:txBody>
      </p:sp>
    </p:spTree>
    <p:extLst>
      <p:ext uri="{BB962C8B-B14F-4D97-AF65-F5344CB8AC3E}">
        <p14:creationId xmlns:p14="http://schemas.microsoft.com/office/powerpoint/2010/main" val="15383865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75345" rtl="0" eaLnBrk="1" latinLnBrk="0" hangingPunct="1">
        <a:lnSpc>
          <a:spcPct val="90000"/>
        </a:lnSpc>
        <a:spcBef>
          <a:spcPct val="0"/>
        </a:spcBef>
        <a:buNone/>
        <a:defRPr sz="4551" b="0" i="0" kern="1200" cap="all">
          <a:solidFill>
            <a:schemeClr val="tx1"/>
          </a:solidFill>
          <a:effectLst/>
          <a:latin typeface="+mj-lt"/>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175"/>
          <p:cNvGrpSpPr/>
          <p:nvPr/>
        </p:nvGrpSpPr>
        <p:grpSpPr>
          <a:xfrm>
            <a:off x="1600200" y="4914900"/>
            <a:ext cx="9817149" cy="3027230"/>
            <a:chOff x="0" y="0"/>
            <a:chExt cx="9817148" cy="3027229"/>
          </a:xfrm>
        </p:grpSpPr>
        <p:pic>
          <p:nvPicPr>
            <p:cNvPr id="172" name="MP900422730.jpg"/>
            <p:cNvPicPr>
              <a:picLocks noChangeAspect="1"/>
            </p:cNvPicPr>
            <p:nvPr/>
          </p:nvPicPr>
          <p:blipFill>
            <a:blip r:embed="rId2">
              <a:extLst/>
            </a:blip>
            <a:srcRect l="1506" r="1589" b="10925"/>
            <a:stretch>
              <a:fillRect/>
            </a:stretch>
          </p:blipFill>
          <p:spPr>
            <a:xfrm>
              <a:off x="0" y="7728"/>
              <a:ext cx="3268136" cy="3004083"/>
            </a:xfrm>
            <a:prstGeom prst="rect">
              <a:avLst/>
            </a:prstGeom>
            <a:ln w="12700" cap="flat">
              <a:noFill/>
              <a:miter lim="400000"/>
            </a:ln>
            <a:effectLst>
              <a:outerShdw blurRad="127000" dist="76200" dir="2700000" rotWithShape="0">
                <a:srgbClr val="000000">
                  <a:alpha val="75000"/>
                </a:srgbClr>
              </a:outerShdw>
            </a:effectLst>
          </p:spPr>
        </p:pic>
        <p:pic>
          <p:nvPicPr>
            <p:cNvPr id="173" name="MP910220729.jpg"/>
            <p:cNvPicPr>
              <a:picLocks noChangeAspect="1"/>
            </p:cNvPicPr>
            <p:nvPr/>
          </p:nvPicPr>
          <p:blipFill>
            <a:blip r:embed="rId3">
              <a:extLst/>
            </a:blip>
            <a:srcRect t="5690" b="5161"/>
            <a:stretch>
              <a:fillRect/>
            </a:stretch>
          </p:blipFill>
          <p:spPr>
            <a:xfrm>
              <a:off x="3268134" y="0"/>
              <a:ext cx="3268136" cy="3011811"/>
            </a:xfrm>
            <a:prstGeom prst="rect">
              <a:avLst/>
            </a:prstGeom>
            <a:ln w="12700" cap="flat">
              <a:noFill/>
              <a:miter lim="400000"/>
            </a:ln>
            <a:effectLst>
              <a:outerShdw blurRad="127000" dist="76200" dir="2700000" rotWithShape="0">
                <a:srgbClr val="000000">
                  <a:alpha val="75000"/>
                </a:srgbClr>
              </a:outerShdw>
            </a:effectLst>
          </p:spPr>
        </p:pic>
        <p:pic>
          <p:nvPicPr>
            <p:cNvPr id="174" name="vaughn5.jpg"/>
            <p:cNvPicPr>
              <a:picLocks noChangeAspect="1"/>
            </p:cNvPicPr>
            <p:nvPr/>
          </p:nvPicPr>
          <p:blipFill>
            <a:blip r:embed="rId4">
              <a:extLst/>
            </a:blip>
            <a:srcRect l="14589" t="265" r="13070"/>
            <a:stretch>
              <a:fillRect/>
            </a:stretch>
          </p:blipFill>
          <p:spPr>
            <a:xfrm>
              <a:off x="6523524" y="0"/>
              <a:ext cx="3293625" cy="3027231"/>
            </a:xfrm>
            <a:prstGeom prst="rect">
              <a:avLst/>
            </a:prstGeom>
            <a:ln w="12700" cap="flat">
              <a:noFill/>
              <a:miter lim="400000"/>
            </a:ln>
            <a:effectLst>
              <a:outerShdw blurRad="127000" dist="76200" dir="2700000" rotWithShape="0">
                <a:srgbClr val="000000">
                  <a:alpha val="75000"/>
                </a:srgbClr>
              </a:outerShdw>
            </a:effectLst>
          </p:spPr>
        </p:pic>
      </p:grpSp>
      <p:sp>
        <p:nvSpPr>
          <p:cNvPr id="176" name="Shape 176"/>
          <p:cNvSpPr>
            <a:spLocks noGrp="1"/>
          </p:cNvSpPr>
          <p:nvPr>
            <p:ph type="title" idx="4294967295"/>
          </p:nvPr>
        </p:nvSpPr>
        <p:spPr>
          <a:xfrm>
            <a:off x="355602" y="1265118"/>
            <a:ext cx="12293600" cy="2438400"/>
          </a:xfrm>
          <a:prstGeom prst="rect">
            <a:avLst/>
          </a:prstGeom>
        </p:spPr>
        <p:txBody>
          <a:bodyPr/>
          <a:lstStyle>
            <a:lvl1pPr>
              <a:defRPr sz="6000"/>
            </a:lvl1pPr>
          </a:lstStyle>
          <a:p>
            <a:pPr algn="ctr"/>
            <a:r>
              <a:rPr lang="en-US" sz="4800" dirty="0" smtClean="0"/>
              <a:t>Positive Leadership</a:t>
            </a:r>
            <a:br>
              <a:rPr lang="en-US" sz="4800" dirty="0" smtClean="0"/>
            </a:br>
            <a:r>
              <a:rPr lang="en-US" sz="4800" dirty="0" smtClean="0"/>
              <a:t>Session 2</a:t>
            </a:r>
            <a:br>
              <a:rPr lang="en-US" sz="4800" dirty="0" smtClean="0"/>
            </a:br>
            <a:r>
              <a:rPr lang="en-US" sz="4800" i="1" dirty="0" smtClean="0"/>
              <a:t>Emotional Intelligence</a:t>
            </a:r>
            <a:endParaRPr sz="4800" i="1" dirty="0"/>
          </a:p>
        </p:txBody>
      </p:sp>
      <p:pic>
        <p:nvPicPr>
          <p:cNvPr id="177" name="WMAredlogovertical.png"/>
          <p:cNvPicPr>
            <a:picLocks noChangeAspect="1"/>
          </p:cNvPicPr>
          <p:nvPr/>
        </p:nvPicPr>
        <p:blipFill>
          <a:blip r:embed="rId5">
            <a:extLst/>
          </a:blip>
          <a:stretch>
            <a:fillRect/>
          </a:stretch>
        </p:blipFill>
        <p:spPr>
          <a:xfrm>
            <a:off x="139700" y="254000"/>
            <a:ext cx="2070101" cy="1003390"/>
          </a:xfrm>
          <a:prstGeom prst="rect">
            <a:avLst/>
          </a:prstGeom>
          <a:ln w="12700">
            <a:miter lim="400000"/>
          </a:ln>
        </p:spPr>
      </p:pic>
    </p:spTree>
    <p:extLst>
      <p:ext uri="{BB962C8B-B14F-4D97-AF65-F5344CB8AC3E}">
        <p14:creationId xmlns:p14="http://schemas.microsoft.com/office/powerpoint/2010/main" val="489552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43884"/>
            <a:ext cx="12293600" cy="1094740"/>
          </a:xfrm>
        </p:spPr>
        <p:txBody>
          <a:bodyPr/>
          <a:lstStyle/>
          <a:p>
            <a:pPr algn="ctr"/>
            <a:r>
              <a:rPr lang="en-CA" sz="6000" dirty="0" smtClean="0"/>
              <a:t>EI Skills: Self Awareness</a:t>
            </a:r>
            <a:endParaRPr lang="en-CA" sz="6000" dirty="0"/>
          </a:p>
        </p:txBody>
      </p:sp>
      <p:sp>
        <p:nvSpPr>
          <p:cNvPr id="3" name="Text Placeholder 2"/>
          <p:cNvSpPr>
            <a:spLocks noGrp="1"/>
          </p:cNvSpPr>
          <p:nvPr>
            <p:ph type="body" idx="1"/>
          </p:nvPr>
        </p:nvSpPr>
        <p:spPr>
          <a:xfrm>
            <a:off x="355600" y="1507565"/>
            <a:ext cx="12293600" cy="7886700"/>
          </a:xfrm>
        </p:spPr>
        <p:txBody>
          <a:bodyPr anchor="t"/>
          <a:lstStyle/>
          <a:p>
            <a:pPr marL="0" indent="0">
              <a:spcBef>
                <a:spcPts val="0"/>
              </a:spcBef>
              <a:buNone/>
            </a:pPr>
            <a:r>
              <a:rPr lang="en-US" b="1" i="1" dirty="0" smtClean="0"/>
              <a:t>Self Awareness</a:t>
            </a:r>
            <a:r>
              <a:rPr lang="en-US" dirty="0" smtClean="0"/>
              <a:t> - Knowing </a:t>
            </a:r>
            <a:r>
              <a:rPr lang="en-US" dirty="0"/>
              <a:t>one’s strengths, challenges, drives, values, and impact on </a:t>
            </a:r>
            <a:r>
              <a:rPr lang="en-US" dirty="0" smtClean="0"/>
              <a:t>others.</a:t>
            </a:r>
            <a:endParaRPr lang="en-US" dirty="0"/>
          </a:p>
          <a:p>
            <a:pPr marL="0" indent="0">
              <a:spcBef>
                <a:spcPts val="0"/>
              </a:spcBef>
              <a:buNone/>
            </a:pPr>
            <a:r>
              <a:rPr lang="en-US" dirty="0" smtClean="0"/>
              <a:t>Core Skills - A self-aware person:</a:t>
            </a:r>
            <a:endParaRPr lang="en-US" dirty="0"/>
          </a:p>
          <a:p>
            <a:pPr lvl="1">
              <a:spcBef>
                <a:spcPts val="0"/>
              </a:spcBef>
            </a:pPr>
            <a:r>
              <a:rPr lang="en-US" sz="3400" i="1" dirty="0"/>
              <a:t>Is aware of strengths</a:t>
            </a:r>
            <a:endParaRPr lang="en-US" sz="3400" dirty="0"/>
          </a:p>
          <a:p>
            <a:pPr lvl="1">
              <a:spcBef>
                <a:spcPts val="0"/>
              </a:spcBef>
            </a:pPr>
            <a:r>
              <a:rPr lang="en-US" sz="3400" i="1" dirty="0"/>
              <a:t>Is confident about abilities</a:t>
            </a:r>
            <a:endParaRPr lang="en-US" sz="3400" dirty="0"/>
          </a:p>
          <a:p>
            <a:pPr lvl="1">
              <a:spcBef>
                <a:spcPts val="0"/>
              </a:spcBef>
            </a:pPr>
            <a:r>
              <a:rPr lang="en-US" sz="3400" i="1" dirty="0"/>
              <a:t>Recognizes needed areas for personal growth or </a:t>
            </a:r>
            <a:endParaRPr lang="en-US" sz="3400" dirty="0"/>
          </a:p>
          <a:p>
            <a:pPr lvl="1">
              <a:spcBef>
                <a:spcPts val="0"/>
              </a:spcBef>
            </a:pPr>
            <a:r>
              <a:rPr lang="en-US" sz="3400" i="1" dirty="0"/>
              <a:t>Seeks construct feedback from </a:t>
            </a:r>
            <a:r>
              <a:rPr lang="en-US" sz="3400" i="1" dirty="0" smtClean="0"/>
              <a:t>others</a:t>
            </a:r>
            <a:endParaRPr lang="en-US" sz="3400" dirty="0"/>
          </a:p>
          <a:p>
            <a:pPr marL="381000" lvl="1" indent="0">
              <a:spcBef>
                <a:spcPts val="0"/>
              </a:spcBef>
              <a:buNone/>
            </a:pPr>
            <a:endParaRPr lang="en-US" dirty="0"/>
          </a:p>
          <a:p>
            <a:pPr marL="0" indent="0">
              <a:spcBef>
                <a:spcPts val="0"/>
              </a:spcBef>
              <a:buNone/>
            </a:pPr>
            <a:r>
              <a:rPr lang="en-US" sz="3200" b="1" dirty="0"/>
              <a:t>Example:</a:t>
            </a:r>
            <a:r>
              <a:rPr lang="en-US" sz="3200" dirty="0"/>
              <a:t> A manager recognizes that he or she does not always allot enough time to complete larger projects and has experienced </a:t>
            </a:r>
            <a:r>
              <a:rPr lang="en-US" sz="3200" dirty="0" smtClean="0"/>
              <a:t>rushed </a:t>
            </a:r>
            <a:r>
              <a:rPr lang="en-US" sz="3200" dirty="0"/>
              <a:t>and stressed project work periods. Proactive efforts are undertaken prior to </a:t>
            </a:r>
            <a:r>
              <a:rPr lang="en-US" sz="3200" dirty="0" smtClean="0"/>
              <a:t>planning </a:t>
            </a:r>
            <a:r>
              <a:rPr lang="en-US" sz="3200" dirty="0"/>
              <a:t>each project </a:t>
            </a:r>
            <a:r>
              <a:rPr lang="en-US" sz="3200" dirty="0" smtClean="0"/>
              <a:t>step, </a:t>
            </a:r>
            <a:r>
              <a:rPr lang="en-US" sz="3200" dirty="0"/>
              <a:t>setting aside realistic time periods for </a:t>
            </a:r>
            <a:r>
              <a:rPr lang="en-US" sz="3200" dirty="0" smtClean="0"/>
              <a:t>the completion </a:t>
            </a:r>
            <a:r>
              <a:rPr lang="en-US" sz="3200" dirty="0"/>
              <a:t>of </a:t>
            </a:r>
            <a:r>
              <a:rPr lang="en-US" sz="3200" dirty="0" smtClean="0"/>
              <a:t>tasks</a:t>
            </a:r>
            <a:r>
              <a:rPr lang="en-US" sz="3200" dirty="0" smtClean="0"/>
              <a:t>.</a:t>
            </a:r>
            <a:endParaRPr lang="en-US" sz="3200" dirty="0"/>
          </a:p>
        </p:txBody>
      </p:sp>
    </p:spTree>
    <p:extLst>
      <p:ext uri="{BB962C8B-B14F-4D97-AF65-F5344CB8AC3E}">
        <p14:creationId xmlns:p14="http://schemas.microsoft.com/office/powerpoint/2010/main" val="5207908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pPr algn="ctr"/>
            <a:r>
              <a:rPr lang="en-CA" sz="6000" dirty="0" smtClean="0"/>
              <a:t>EI Skills: Self Regulation</a:t>
            </a:r>
            <a:endParaRPr lang="en-CA" sz="6000" dirty="0"/>
          </a:p>
        </p:txBody>
      </p:sp>
      <p:sp>
        <p:nvSpPr>
          <p:cNvPr id="3" name="Text Placeholder 2"/>
          <p:cNvSpPr>
            <a:spLocks noGrp="1"/>
          </p:cNvSpPr>
          <p:nvPr>
            <p:ph type="body" idx="1"/>
          </p:nvPr>
        </p:nvSpPr>
        <p:spPr>
          <a:xfrm>
            <a:off x="355600" y="1348740"/>
            <a:ext cx="12293600" cy="7886700"/>
          </a:xfrm>
        </p:spPr>
        <p:txBody>
          <a:bodyPr anchor="t">
            <a:normAutofit lnSpcReduction="10000"/>
          </a:bodyPr>
          <a:lstStyle/>
          <a:p>
            <a:pPr marL="0" indent="0">
              <a:spcBef>
                <a:spcPts val="0"/>
              </a:spcBef>
              <a:buNone/>
            </a:pPr>
            <a:r>
              <a:rPr lang="en-US" b="1" i="1" dirty="0" smtClean="0"/>
              <a:t>Self Regulation</a:t>
            </a:r>
            <a:r>
              <a:rPr lang="en-US" dirty="0" smtClean="0"/>
              <a:t> - </a:t>
            </a:r>
            <a:r>
              <a:rPr lang="en-US" dirty="0"/>
              <a:t>C</a:t>
            </a:r>
            <a:r>
              <a:rPr lang="en-US" dirty="0" smtClean="0"/>
              <a:t>ontrolling </a:t>
            </a:r>
            <a:r>
              <a:rPr lang="en-US" dirty="0"/>
              <a:t>or redirecting disruptive impulses and moods </a:t>
            </a:r>
            <a:endParaRPr lang="en-US" dirty="0" smtClean="0"/>
          </a:p>
          <a:p>
            <a:pPr marL="0" indent="0">
              <a:spcBef>
                <a:spcPts val="0"/>
              </a:spcBef>
              <a:buNone/>
            </a:pPr>
            <a:endParaRPr lang="en-US" dirty="0"/>
          </a:p>
          <a:p>
            <a:pPr marL="0" indent="0">
              <a:spcBef>
                <a:spcPts val="0"/>
              </a:spcBef>
              <a:buNone/>
            </a:pPr>
            <a:r>
              <a:rPr lang="en-US" dirty="0" smtClean="0"/>
              <a:t>Core </a:t>
            </a:r>
            <a:r>
              <a:rPr lang="en-US" dirty="0" smtClean="0"/>
              <a:t>skills </a:t>
            </a:r>
            <a:r>
              <a:rPr lang="mr-IN" dirty="0" smtClean="0"/>
              <a:t>–</a:t>
            </a:r>
            <a:r>
              <a:rPr lang="en-US" dirty="0" smtClean="0"/>
              <a:t> Self Regulation involves:</a:t>
            </a:r>
            <a:endParaRPr lang="en-US" dirty="0"/>
          </a:p>
          <a:p>
            <a:pPr lvl="1">
              <a:spcBef>
                <a:spcPts val="0"/>
              </a:spcBef>
            </a:pPr>
            <a:r>
              <a:rPr lang="en-US" i="1" dirty="0" smtClean="0"/>
              <a:t>Managing </a:t>
            </a:r>
            <a:r>
              <a:rPr lang="en-US" i="1" dirty="0"/>
              <a:t>emotions in difficult situations</a:t>
            </a:r>
          </a:p>
          <a:p>
            <a:pPr lvl="1">
              <a:spcBef>
                <a:spcPts val="0"/>
              </a:spcBef>
            </a:pPr>
            <a:r>
              <a:rPr lang="en-US" i="1" dirty="0" smtClean="0"/>
              <a:t>Taking </a:t>
            </a:r>
            <a:r>
              <a:rPr lang="en-US" i="1" dirty="0"/>
              <a:t>time to reflect before responding</a:t>
            </a:r>
          </a:p>
          <a:p>
            <a:pPr lvl="1">
              <a:spcBef>
                <a:spcPts val="0"/>
              </a:spcBef>
            </a:pPr>
            <a:r>
              <a:rPr lang="en-US" i="1" dirty="0" smtClean="0"/>
              <a:t>Being</a:t>
            </a:r>
            <a:r>
              <a:rPr lang="en-US" i="1" dirty="0" smtClean="0"/>
              <a:t> </a:t>
            </a:r>
            <a:r>
              <a:rPr lang="en-US" i="1" dirty="0"/>
              <a:t>comfortable with ambiguity and change</a:t>
            </a:r>
          </a:p>
          <a:p>
            <a:pPr lvl="1">
              <a:spcBef>
                <a:spcPts val="0"/>
              </a:spcBef>
            </a:pPr>
            <a:r>
              <a:rPr lang="en-US" i="1" dirty="0" smtClean="0"/>
              <a:t>Redirecting </a:t>
            </a:r>
            <a:r>
              <a:rPr lang="en-US" i="1" dirty="0"/>
              <a:t>personal emotions in positive ways</a:t>
            </a:r>
          </a:p>
          <a:p>
            <a:pPr marL="381000" lvl="1" indent="0">
              <a:spcBef>
                <a:spcPts val="0"/>
              </a:spcBef>
              <a:buNone/>
            </a:pPr>
            <a:endParaRPr lang="en-US" dirty="0"/>
          </a:p>
          <a:p>
            <a:pPr marL="0" indent="0">
              <a:spcBef>
                <a:spcPts val="0"/>
              </a:spcBef>
              <a:buNone/>
            </a:pPr>
            <a:r>
              <a:rPr lang="en-US" sz="3000" b="1" dirty="0"/>
              <a:t>Example:</a:t>
            </a:r>
            <a:r>
              <a:rPr lang="en-US" sz="3000" dirty="0"/>
              <a:t> When a team presentation does not go well, the manager who is initially upset with the situation takes a few minutes apart from the team to reflect and collect her feelings.  Next, </a:t>
            </a:r>
            <a:r>
              <a:rPr lang="en-US" sz="3000" dirty="0" smtClean="0"/>
              <a:t>she considers with </a:t>
            </a:r>
            <a:r>
              <a:rPr lang="en-US" sz="3000" dirty="0"/>
              <a:t>her </a:t>
            </a:r>
            <a:r>
              <a:rPr lang="en-US" sz="3000" dirty="0" smtClean="0"/>
              <a:t>team </a:t>
            </a:r>
            <a:r>
              <a:rPr lang="en-US" sz="3000" dirty="0"/>
              <a:t>explanations for the unsuccessful presentation and strategies for enhancing </a:t>
            </a:r>
            <a:r>
              <a:rPr lang="en-US" sz="3000" dirty="0" smtClean="0"/>
              <a:t>subsequent presentations. </a:t>
            </a:r>
            <a:r>
              <a:rPr lang="en-US" sz="3000" dirty="0"/>
              <a:t>In this </a:t>
            </a:r>
            <a:r>
              <a:rPr lang="en-US" sz="3000" dirty="0" smtClean="0"/>
              <a:t>case, </a:t>
            </a:r>
            <a:r>
              <a:rPr lang="en-US" sz="3000" dirty="0"/>
              <a:t>emotional energy is managed and redirected </a:t>
            </a:r>
            <a:r>
              <a:rPr lang="en-US" sz="3000" dirty="0" smtClean="0"/>
              <a:t>toward solution </a:t>
            </a:r>
            <a:r>
              <a:rPr lang="en-US" sz="3000" dirty="0"/>
              <a:t>building with the team </a:t>
            </a:r>
            <a:r>
              <a:rPr lang="en-US" sz="3000" dirty="0" smtClean="0"/>
              <a:t>.</a:t>
            </a:r>
            <a:endParaRPr lang="en-US" sz="3000" dirty="0"/>
          </a:p>
        </p:txBody>
      </p:sp>
    </p:spTree>
    <p:extLst>
      <p:ext uri="{BB962C8B-B14F-4D97-AF65-F5344CB8AC3E}">
        <p14:creationId xmlns:p14="http://schemas.microsoft.com/office/powerpoint/2010/main" val="5608018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pPr algn="ctr"/>
            <a:r>
              <a:rPr lang="en-CA" sz="6000" dirty="0" smtClean="0"/>
              <a:t>EI Skills: motivation</a:t>
            </a:r>
            <a:endParaRPr lang="en-CA" sz="6000" dirty="0"/>
          </a:p>
        </p:txBody>
      </p:sp>
      <p:sp>
        <p:nvSpPr>
          <p:cNvPr id="3" name="Text Placeholder 2"/>
          <p:cNvSpPr>
            <a:spLocks noGrp="1"/>
          </p:cNvSpPr>
          <p:nvPr>
            <p:ph type="body" idx="1"/>
          </p:nvPr>
        </p:nvSpPr>
        <p:spPr>
          <a:xfrm>
            <a:off x="355600" y="1348740"/>
            <a:ext cx="12293600" cy="7886700"/>
          </a:xfrm>
        </p:spPr>
        <p:txBody>
          <a:bodyPr anchor="t"/>
          <a:lstStyle/>
          <a:p>
            <a:pPr marL="0" indent="0">
              <a:spcBef>
                <a:spcPts val="0"/>
              </a:spcBef>
              <a:buNone/>
            </a:pPr>
            <a:r>
              <a:rPr lang="en-US" b="1" i="1" dirty="0" smtClean="0"/>
              <a:t>Motivation </a:t>
            </a:r>
            <a:r>
              <a:rPr lang="en-US" dirty="0" smtClean="0"/>
              <a:t>- </a:t>
            </a:r>
            <a:r>
              <a:rPr lang="en-US" dirty="0"/>
              <a:t>P</a:t>
            </a:r>
            <a:r>
              <a:rPr lang="en-US" dirty="0" smtClean="0"/>
              <a:t>ursuing </a:t>
            </a:r>
            <a:r>
              <a:rPr lang="en-US" dirty="0"/>
              <a:t>achievement with unusual internal energy and determination</a:t>
            </a:r>
            <a:r>
              <a:rPr lang="en-US" dirty="0" smtClean="0"/>
              <a:t> </a:t>
            </a:r>
            <a:endParaRPr lang="en-US" dirty="0"/>
          </a:p>
          <a:p>
            <a:pPr marL="0" indent="0">
              <a:spcBef>
                <a:spcPts val="0"/>
              </a:spcBef>
              <a:buNone/>
            </a:pPr>
            <a:r>
              <a:rPr lang="en-US" dirty="0" smtClean="0"/>
              <a:t>Core Skills - A motivated leader:</a:t>
            </a:r>
            <a:endParaRPr lang="en-US" dirty="0"/>
          </a:p>
          <a:p>
            <a:pPr lvl="1">
              <a:spcBef>
                <a:spcPts val="0"/>
              </a:spcBef>
            </a:pPr>
            <a:r>
              <a:rPr lang="en-US" i="1" dirty="0" smtClean="0"/>
              <a:t>Exhibits </a:t>
            </a:r>
            <a:r>
              <a:rPr lang="en-US" i="1" dirty="0"/>
              <a:t>passion for work </a:t>
            </a:r>
          </a:p>
          <a:p>
            <a:pPr lvl="1">
              <a:spcBef>
                <a:spcPts val="0"/>
              </a:spcBef>
            </a:pPr>
            <a:r>
              <a:rPr lang="en-US" i="1" dirty="0"/>
              <a:t>Enjoys taking on new challenges</a:t>
            </a:r>
          </a:p>
          <a:p>
            <a:pPr lvl="1">
              <a:spcBef>
                <a:spcPts val="0"/>
              </a:spcBef>
            </a:pPr>
            <a:r>
              <a:rPr lang="en-US" i="1" dirty="0"/>
              <a:t>Demonstrates sustained energy to develop or self-improve</a:t>
            </a:r>
          </a:p>
          <a:p>
            <a:pPr lvl="1">
              <a:spcBef>
                <a:spcPts val="0"/>
              </a:spcBef>
            </a:pPr>
            <a:r>
              <a:rPr lang="en-US" i="1" dirty="0"/>
              <a:t>Maintains optimism in the face of </a:t>
            </a:r>
            <a:r>
              <a:rPr lang="en-US" i="1" dirty="0" smtClean="0"/>
              <a:t>challenges</a:t>
            </a:r>
            <a:endParaRPr lang="en-US" i="1" dirty="0"/>
          </a:p>
          <a:p>
            <a:pPr marL="381000" lvl="1" indent="0">
              <a:spcBef>
                <a:spcPts val="0"/>
              </a:spcBef>
              <a:buNone/>
            </a:pPr>
            <a:endParaRPr lang="en-US" dirty="0"/>
          </a:p>
          <a:p>
            <a:pPr marL="0" indent="0">
              <a:spcBef>
                <a:spcPts val="0"/>
              </a:spcBef>
              <a:buNone/>
            </a:pPr>
            <a:r>
              <a:rPr lang="en-US" sz="3000" b="1" dirty="0"/>
              <a:t>Example:</a:t>
            </a:r>
            <a:r>
              <a:rPr lang="en-US" sz="3000" dirty="0"/>
              <a:t> </a:t>
            </a:r>
            <a:r>
              <a:rPr lang="en-US" sz="3200" dirty="0"/>
              <a:t>A manager experiences the loss of some crucial contracts. In lieu of blaming this situation of external circumstances, he decides to learn </a:t>
            </a:r>
            <a:r>
              <a:rPr lang="en-US" sz="3200" dirty="0" smtClean="0"/>
              <a:t>from </a:t>
            </a:r>
            <a:r>
              <a:rPr lang="en-US" sz="3200" dirty="0"/>
              <a:t>the experience and collaborates with his team to develop plans to turn things around. He remains positive and optimistic about the future in spite of recent </a:t>
            </a:r>
            <a:r>
              <a:rPr lang="en-US" sz="3200" dirty="0" smtClean="0"/>
              <a:t>challenges</a:t>
            </a:r>
            <a:r>
              <a:rPr lang="en-US" sz="3000" dirty="0" smtClean="0"/>
              <a:t>.</a:t>
            </a:r>
            <a:endParaRPr lang="en-US" sz="3000" dirty="0"/>
          </a:p>
        </p:txBody>
      </p:sp>
    </p:spTree>
    <p:extLst>
      <p:ext uri="{BB962C8B-B14F-4D97-AF65-F5344CB8AC3E}">
        <p14:creationId xmlns:p14="http://schemas.microsoft.com/office/powerpoint/2010/main" val="9886830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pPr algn="ctr"/>
            <a:r>
              <a:rPr lang="en-CA" sz="6000" dirty="0" smtClean="0"/>
              <a:t>EI Skills: empathy</a:t>
            </a:r>
            <a:endParaRPr lang="en-CA" sz="6000" dirty="0"/>
          </a:p>
        </p:txBody>
      </p:sp>
      <p:sp>
        <p:nvSpPr>
          <p:cNvPr id="3" name="Text Placeholder 2"/>
          <p:cNvSpPr>
            <a:spLocks noGrp="1"/>
          </p:cNvSpPr>
          <p:nvPr>
            <p:ph type="body" idx="1"/>
          </p:nvPr>
        </p:nvSpPr>
        <p:spPr>
          <a:xfrm>
            <a:off x="355600" y="1348740"/>
            <a:ext cx="12293600" cy="7886700"/>
          </a:xfrm>
        </p:spPr>
        <p:txBody>
          <a:bodyPr anchor="t">
            <a:normAutofit lnSpcReduction="10000"/>
          </a:bodyPr>
          <a:lstStyle/>
          <a:p>
            <a:pPr marL="0" indent="0">
              <a:spcBef>
                <a:spcPts val="0"/>
              </a:spcBef>
              <a:buNone/>
            </a:pPr>
            <a:r>
              <a:rPr lang="en-US" b="1" i="1" dirty="0" smtClean="0"/>
              <a:t>Empathy </a:t>
            </a:r>
            <a:r>
              <a:rPr lang="en-US" dirty="0" smtClean="0"/>
              <a:t>- </a:t>
            </a:r>
            <a:r>
              <a:rPr lang="en-US" dirty="0"/>
              <a:t>H</a:t>
            </a:r>
            <a:r>
              <a:rPr lang="en-US" dirty="0" smtClean="0"/>
              <a:t>aving </a:t>
            </a:r>
            <a:r>
              <a:rPr lang="en-US" dirty="0"/>
              <a:t>sensitivity to and expressing understanding of people’s perspectives and emotions </a:t>
            </a:r>
            <a:endParaRPr lang="en-US" dirty="0" smtClean="0"/>
          </a:p>
          <a:p>
            <a:pPr marL="0" indent="0">
              <a:spcBef>
                <a:spcPts val="0"/>
              </a:spcBef>
              <a:buNone/>
            </a:pPr>
            <a:endParaRPr lang="en-US" dirty="0"/>
          </a:p>
          <a:p>
            <a:pPr marL="0" indent="0">
              <a:spcBef>
                <a:spcPts val="0"/>
              </a:spcBef>
              <a:buNone/>
            </a:pPr>
            <a:r>
              <a:rPr lang="en-US" dirty="0" smtClean="0"/>
              <a:t>Core </a:t>
            </a:r>
            <a:r>
              <a:rPr lang="en-US" dirty="0" smtClean="0"/>
              <a:t>skills </a:t>
            </a:r>
            <a:r>
              <a:rPr lang="mr-IN" dirty="0" smtClean="0"/>
              <a:t>–</a:t>
            </a:r>
            <a:r>
              <a:rPr lang="en-US" dirty="0" smtClean="0"/>
              <a:t> People with empathy:</a:t>
            </a:r>
            <a:endParaRPr lang="en-US" dirty="0"/>
          </a:p>
          <a:p>
            <a:pPr lvl="1">
              <a:spcBef>
                <a:spcPts val="0"/>
              </a:spcBef>
            </a:pPr>
            <a:r>
              <a:rPr lang="en-US" i="1" dirty="0" smtClean="0"/>
              <a:t>Are</a:t>
            </a:r>
            <a:r>
              <a:rPr lang="en-US" i="1" dirty="0" smtClean="0"/>
              <a:t> </a:t>
            </a:r>
            <a:r>
              <a:rPr lang="en-US" i="1" dirty="0"/>
              <a:t>sensitive to the feelings of people</a:t>
            </a:r>
          </a:p>
          <a:p>
            <a:pPr lvl="1">
              <a:spcBef>
                <a:spcPts val="0"/>
              </a:spcBef>
            </a:pPr>
            <a:r>
              <a:rPr lang="en-US" i="1" dirty="0" smtClean="0"/>
              <a:t>Listen </a:t>
            </a:r>
            <a:r>
              <a:rPr lang="en-US" i="1" dirty="0"/>
              <a:t>actively</a:t>
            </a:r>
          </a:p>
          <a:p>
            <a:pPr lvl="1">
              <a:spcBef>
                <a:spcPts val="0"/>
              </a:spcBef>
            </a:pPr>
            <a:r>
              <a:rPr lang="en-US" i="1" dirty="0" smtClean="0"/>
              <a:t>Consider </a:t>
            </a:r>
            <a:r>
              <a:rPr lang="en-US" i="1" dirty="0"/>
              <a:t>the feelings of others when decisions are made</a:t>
            </a:r>
          </a:p>
          <a:p>
            <a:pPr lvl="1">
              <a:spcBef>
                <a:spcPts val="0"/>
              </a:spcBef>
            </a:pPr>
            <a:r>
              <a:rPr lang="en-US" i="1" dirty="0" smtClean="0"/>
              <a:t>Are</a:t>
            </a:r>
            <a:r>
              <a:rPr lang="en-US" i="1" dirty="0" smtClean="0"/>
              <a:t> </a:t>
            </a:r>
            <a:r>
              <a:rPr lang="en-US" i="1" dirty="0"/>
              <a:t>committed to developing team members</a:t>
            </a:r>
          </a:p>
          <a:p>
            <a:pPr marL="0" indent="0">
              <a:spcBef>
                <a:spcPts val="0"/>
              </a:spcBef>
              <a:buNone/>
            </a:pPr>
            <a:endParaRPr lang="en-US" sz="3000" b="1" dirty="0" smtClean="0"/>
          </a:p>
          <a:p>
            <a:pPr marL="0" indent="0">
              <a:spcBef>
                <a:spcPts val="0"/>
              </a:spcBef>
              <a:buNone/>
            </a:pPr>
            <a:r>
              <a:rPr lang="en-US" sz="3000" b="1" dirty="0" smtClean="0"/>
              <a:t>Example</a:t>
            </a:r>
            <a:r>
              <a:rPr lang="en-US" sz="3000" b="1" dirty="0"/>
              <a:t>:</a:t>
            </a:r>
            <a:r>
              <a:rPr lang="en-US" sz="3000" dirty="0"/>
              <a:t> </a:t>
            </a:r>
            <a:r>
              <a:rPr lang="en-US" sz="3200" dirty="0"/>
              <a:t>A manager meets with a new client to explore potential contracts. The client is quiet and </a:t>
            </a:r>
            <a:r>
              <a:rPr lang="en-US" sz="3200" dirty="0" smtClean="0"/>
              <a:t>reflective, </a:t>
            </a:r>
            <a:r>
              <a:rPr lang="en-US" sz="3200" dirty="0"/>
              <a:t>and team members interpret this as lack of interest in potential contract options. T</a:t>
            </a:r>
            <a:r>
              <a:rPr lang="en-US" sz="3200" dirty="0" smtClean="0"/>
              <a:t>he </a:t>
            </a:r>
            <a:r>
              <a:rPr lang="en-US" sz="3200" dirty="0"/>
              <a:t>manager observes the nonverbal </a:t>
            </a:r>
            <a:r>
              <a:rPr lang="en-US" sz="3200" dirty="0" smtClean="0"/>
              <a:t>behaviour </a:t>
            </a:r>
            <a:r>
              <a:rPr lang="en-US" sz="3200" dirty="0"/>
              <a:t>of the client and senses a level of interest. The manager continues the meeting, inviting the client to ask questions and to verbalize areas of interest </a:t>
            </a:r>
            <a:r>
              <a:rPr lang="en-US" sz="3000" dirty="0" smtClean="0"/>
              <a:t>.</a:t>
            </a:r>
            <a:endParaRPr lang="en-US" sz="3000" dirty="0"/>
          </a:p>
        </p:txBody>
      </p:sp>
    </p:spTree>
    <p:extLst>
      <p:ext uri="{BB962C8B-B14F-4D97-AF65-F5344CB8AC3E}">
        <p14:creationId xmlns:p14="http://schemas.microsoft.com/office/powerpoint/2010/main" val="1635852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094740"/>
          </a:xfrm>
        </p:spPr>
        <p:txBody>
          <a:bodyPr/>
          <a:lstStyle/>
          <a:p>
            <a:pPr algn="ctr"/>
            <a:r>
              <a:rPr lang="en-CA" sz="6000" dirty="0" smtClean="0"/>
              <a:t>EI Skills: social influence</a:t>
            </a:r>
            <a:endParaRPr lang="en-CA" sz="6000" dirty="0"/>
          </a:p>
        </p:txBody>
      </p:sp>
      <p:sp>
        <p:nvSpPr>
          <p:cNvPr id="3" name="Text Placeholder 2"/>
          <p:cNvSpPr>
            <a:spLocks noGrp="1"/>
          </p:cNvSpPr>
          <p:nvPr>
            <p:ph type="body" idx="1"/>
          </p:nvPr>
        </p:nvSpPr>
        <p:spPr>
          <a:xfrm>
            <a:off x="355600" y="1348740"/>
            <a:ext cx="12293600" cy="7886700"/>
          </a:xfrm>
        </p:spPr>
        <p:txBody>
          <a:bodyPr anchor="t"/>
          <a:lstStyle/>
          <a:p>
            <a:pPr marL="0" indent="0">
              <a:spcBef>
                <a:spcPts val="0"/>
              </a:spcBef>
              <a:buNone/>
            </a:pPr>
            <a:r>
              <a:rPr lang="en-US" b="1" i="1" dirty="0" smtClean="0"/>
              <a:t>Social Influence </a:t>
            </a:r>
            <a:r>
              <a:rPr lang="en-US" dirty="0" smtClean="0"/>
              <a:t>- </a:t>
            </a:r>
            <a:r>
              <a:rPr lang="en-US" dirty="0"/>
              <a:t>B</a:t>
            </a:r>
            <a:r>
              <a:rPr lang="en-US" dirty="0" smtClean="0"/>
              <a:t>uilding </a:t>
            </a:r>
            <a:r>
              <a:rPr lang="en-US" dirty="0"/>
              <a:t>rapport with, engaging and inspiring others </a:t>
            </a:r>
          </a:p>
          <a:p>
            <a:pPr marL="0" indent="0">
              <a:spcBef>
                <a:spcPts val="0"/>
              </a:spcBef>
              <a:buNone/>
            </a:pPr>
            <a:r>
              <a:rPr lang="en-US" dirty="0" smtClean="0"/>
              <a:t>Core </a:t>
            </a:r>
            <a:r>
              <a:rPr lang="en-US" dirty="0" smtClean="0"/>
              <a:t>skills </a:t>
            </a:r>
            <a:r>
              <a:rPr lang="mr-IN" dirty="0" smtClean="0"/>
              <a:t>–</a:t>
            </a:r>
            <a:r>
              <a:rPr lang="en-US" dirty="0" smtClean="0"/>
              <a:t> Social Influence involves:</a:t>
            </a:r>
            <a:endParaRPr lang="en-US" dirty="0"/>
          </a:p>
          <a:p>
            <a:pPr lvl="1">
              <a:spcBef>
                <a:spcPts val="0"/>
              </a:spcBef>
            </a:pPr>
            <a:r>
              <a:rPr lang="en-US" i="1" dirty="0" smtClean="0"/>
              <a:t>Enjoying </a:t>
            </a:r>
            <a:r>
              <a:rPr lang="en-US" i="1" dirty="0"/>
              <a:t>n</a:t>
            </a:r>
            <a:r>
              <a:rPr lang="en-US" i="1" dirty="0" smtClean="0"/>
              <a:t>etworking </a:t>
            </a:r>
            <a:r>
              <a:rPr lang="en-US" i="1" dirty="0"/>
              <a:t>with others</a:t>
            </a:r>
          </a:p>
          <a:p>
            <a:pPr lvl="1">
              <a:spcBef>
                <a:spcPts val="0"/>
              </a:spcBef>
            </a:pPr>
            <a:r>
              <a:rPr lang="en-US" i="1" dirty="0" smtClean="0"/>
              <a:t>Establishing </a:t>
            </a:r>
            <a:r>
              <a:rPr lang="en-US" i="1" dirty="0"/>
              <a:t>rapport easily with other</a:t>
            </a:r>
          </a:p>
          <a:p>
            <a:pPr lvl="1">
              <a:spcBef>
                <a:spcPts val="0"/>
              </a:spcBef>
            </a:pPr>
            <a:r>
              <a:rPr lang="en-US" i="1" dirty="0" smtClean="0"/>
              <a:t>Inspiring </a:t>
            </a:r>
            <a:r>
              <a:rPr lang="en-US" i="1" dirty="0"/>
              <a:t>or motivates team members</a:t>
            </a:r>
          </a:p>
          <a:p>
            <a:pPr lvl="1">
              <a:spcBef>
                <a:spcPts val="0"/>
              </a:spcBef>
            </a:pPr>
            <a:r>
              <a:rPr lang="en-US" i="1" dirty="0" smtClean="0"/>
              <a:t>Building </a:t>
            </a:r>
            <a:r>
              <a:rPr lang="en-US" i="1" dirty="0"/>
              <a:t>a sense of team </a:t>
            </a:r>
          </a:p>
          <a:p>
            <a:pPr marL="0" indent="0">
              <a:spcBef>
                <a:spcPts val="0"/>
              </a:spcBef>
              <a:buNone/>
            </a:pPr>
            <a:endParaRPr lang="en-US" sz="3000" b="1" dirty="0" smtClean="0"/>
          </a:p>
          <a:p>
            <a:pPr marL="0" indent="0">
              <a:spcBef>
                <a:spcPts val="0"/>
              </a:spcBef>
              <a:buNone/>
            </a:pPr>
            <a:r>
              <a:rPr lang="en-US" sz="3000" b="1" dirty="0" smtClean="0"/>
              <a:t>Example</a:t>
            </a:r>
            <a:r>
              <a:rPr lang="en-US" sz="3000" b="1" dirty="0"/>
              <a:t>:</a:t>
            </a:r>
            <a:r>
              <a:rPr lang="en-US" sz="3000" dirty="0"/>
              <a:t> </a:t>
            </a:r>
            <a:r>
              <a:rPr lang="en-US" sz="3200" dirty="0"/>
              <a:t>A manager envisions new market options for a new product. She connects with other personnel within her division and effectively sells the idea of this new product line. A team is assembled to make this idea a reality for the company. Team members are excited and energized about this innovation</a:t>
            </a:r>
            <a:r>
              <a:rPr lang="en-US" sz="3200" dirty="0" smtClean="0"/>
              <a:t>!</a:t>
            </a:r>
            <a:endParaRPr lang="en-US" sz="3000" dirty="0"/>
          </a:p>
        </p:txBody>
      </p:sp>
    </p:spTree>
    <p:extLst>
      <p:ext uri="{BB962C8B-B14F-4D97-AF65-F5344CB8AC3E}">
        <p14:creationId xmlns:p14="http://schemas.microsoft.com/office/powerpoint/2010/main" val="2007978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7774" y="120312"/>
            <a:ext cx="9644062" cy="941388"/>
          </a:xfrm>
        </p:spPr>
        <p:txBody>
          <a:bodyPr>
            <a:normAutofit fontScale="90000"/>
          </a:bodyPr>
          <a:lstStyle/>
          <a:p>
            <a:pPr algn="ctr"/>
            <a:r>
              <a:rPr lang="en-US" sz="7200" cap="all" dirty="0"/>
              <a:t>Application</a:t>
            </a:r>
            <a:r>
              <a:rPr lang="en-US" sz="5120" dirty="0">
                <a:latin typeface="+mj-lt"/>
              </a:rPr>
              <a:t> </a:t>
            </a:r>
            <a:r>
              <a:rPr lang="en-US" sz="7200" cap="all" dirty="0"/>
              <a:t>Activity</a:t>
            </a:r>
          </a:p>
        </p:txBody>
      </p:sp>
      <p:sp>
        <p:nvSpPr>
          <p:cNvPr id="5" name="TextBox 4"/>
          <p:cNvSpPr txBox="1"/>
          <p:nvPr/>
        </p:nvSpPr>
        <p:spPr>
          <a:xfrm>
            <a:off x="252871" y="1061700"/>
            <a:ext cx="10476089" cy="1200329"/>
          </a:xfrm>
          <a:prstGeom prst="rect">
            <a:avLst/>
          </a:prstGeom>
          <a:solidFill>
            <a:schemeClr val="tx1"/>
          </a:solidFill>
          <a:ln w="38100" cmpd="sng">
            <a:solidFill>
              <a:schemeClr val="tx1"/>
            </a:solidFill>
          </a:ln>
          <a:effectLst>
            <a:outerShdw blurRad="50800" dist="114300" dir="2700000" algn="tl" rotWithShape="0">
              <a:schemeClr val="tx1">
                <a:alpha val="43000"/>
              </a:schemeClr>
            </a:outerShdw>
          </a:effectLst>
        </p:spPr>
        <p:txBody>
          <a:bodyPr wrap="square" rtlCol="0">
            <a:spAutoFit/>
          </a:bodyPr>
          <a:lstStyle/>
          <a:p>
            <a:pPr algn="l"/>
            <a:r>
              <a:rPr lang="en-US" sz="3600" b="1" dirty="0" smtClean="0">
                <a:solidFill>
                  <a:schemeClr val="bg2">
                    <a:lumMod val="20000"/>
                    <a:lumOff val="80000"/>
                  </a:schemeClr>
                </a:solidFill>
                <a:latin typeface="+mn-ea"/>
                <a:cs typeface="Trebuchet MS"/>
              </a:rPr>
              <a:t>Examining EI Strengths and Areas for Development</a:t>
            </a:r>
            <a:endParaRPr lang="en-US" sz="3600" b="1" dirty="0">
              <a:solidFill>
                <a:schemeClr val="bg2">
                  <a:lumMod val="20000"/>
                  <a:lumOff val="80000"/>
                </a:schemeClr>
              </a:solidFill>
              <a:latin typeface="+mn-ea"/>
              <a:cs typeface="Trebuchet MS"/>
            </a:endParaRPr>
          </a:p>
        </p:txBody>
      </p:sp>
      <p:pic>
        <p:nvPicPr>
          <p:cNvPr id="6" name="Picture 5"/>
          <p:cNvPicPr>
            <a:picLocks noChangeAspect="1"/>
          </p:cNvPicPr>
          <p:nvPr/>
        </p:nvPicPr>
        <p:blipFill>
          <a:blip r:embed="rId2"/>
          <a:stretch>
            <a:fillRect/>
          </a:stretch>
        </p:blipFill>
        <p:spPr>
          <a:xfrm rot="211499">
            <a:off x="10138103" y="912019"/>
            <a:ext cx="3186262" cy="4763890"/>
          </a:xfrm>
          <a:prstGeom prst="rect">
            <a:avLst/>
          </a:prstGeom>
        </p:spPr>
      </p:pic>
      <p:pic>
        <p:nvPicPr>
          <p:cNvPr id="7" name="Picture 6" descr="Encouraging-Ideas-Volunteer-Han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380" y="2665959"/>
            <a:ext cx="2415708" cy="2223455"/>
          </a:xfrm>
          <a:prstGeom prst="rect">
            <a:avLst/>
          </a:prstGeom>
        </p:spPr>
      </p:pic>
      <p:sp>
        <p:nvSpPr>
          <p:cNvPr id="8" name="TextBox 7"/>
          <p:cNvSpPr txBox="1"/>
          <p:nvPr/>
        </p:nvSpPr>
        <p:spPr>
          <a:xfrm>
            <a:off x="256804" y="2725602"/>
            <a:ext cx="9737862" cy="5632311"/>
          </a:xfrm>
          <a:prstGeom prst="rect">
            <a:avLst/>
          </a:prstGeom>
          <a:noFill/>
          <a:ln w="38100" cmpd="sng">
            <a:noFill/>
          </a:ln>
        </p:spPr>
        <p:txBody>
          <a:bodyPr wrap="square" rtlCol="0">
            <a:spAutoFit/>
          </a:bodyPr>
          <a:lstStyle/>
          <a:p>
            <a:pPr algn="l"/>
            <a:r>
              <a:rPr lang="en-US" sz="3000" dirty="0" smtClean="0"/>
              <a:t>Complete </a:t>
            </a:r>
            <a:r>
              <a:rPr lang="en-US" sz="3000" i="1" dirty="0"/>
              <a:t>the </a:t>
            </a:r>
            <a:r>
              <a:rPr lang="en-US" sz="3000" i="1" dirty="0" smtClean="0"/>
              <a:t>Emotional Intelligence Skills Inventory </a:t>
            </a:r>
            <a:r>
              <a:rPr lang="en-US" sz="3000" dirty="0" smtClean="0"/>
              <a:t>and </a:t>
            </a:r>
            <a:r>
              <a:rPr lang="en-US" sz="3000" dirty="0"/>
              <a:t>follow the </a:t>
            </a:r>
            <a:r>
              <a:rPr lang="en-US" sz="3000" dirty="0" smtClean="0"/>
              <a:t>instructions </a:t>
            </a:r>
            <a:r>
              <a:rPr lang="en-US" sz="3000" dirty="0"/>
              <a:t>to achieve a score for each of the EI competency areas. C</a:t>
            </a:r>
            <a:r>
              <a:rPr lang="en-US" sz="3000" dirty="0" smtClean="0"/>
              <a:t>onsider </a:t>
            </a:r>
            <a:r>
              <a:rPr lang="en-US" sz="3000" dirty="0"/>
              <a:t>the following questions:</a:t>
            </a:r>
          </a:p>
          <a:p>
            <a:pPr marL="571500" indent="-571500" algn="l">
              <a:buFont typeface="Arial" charset="0"/>
              <a:buChar char="•"/>
            </a:pPr>
            <a:endParaRPr lang="en-US" sz="3000" dirty="0"/>
          </a:p>
          <a:p>
            <a:pPr marL="571500" indent="-571500" algn="l">
              <a:buFont typeface="Arial" charset="0"/>
              <a:buChar char="•"/>
            </a:pPr>
            <a:r>
              <a:rPr lang="en-US" sz="3000" dirty="0"/>
              <a:t>What specific EI competencies are the highest? How do I currently use these competencies in my workplace? </a:t>
            </a:r>
          </a:p>
          <a:p>
            <a:pPr marL="571500" indent="-571500" algn="l">
              <a:buFont typeface="Arial" charset="0"/>
              <a:buChar char="•"/>
            </a:pPr>
            <a:r>
              <a:rPr lang="en-US" sz="3000" dirty="0"/>
              <a:t>What EI scores are lower? How might I further develop these competencies? </a:t>
            </a:r>
          </a:p>
          <a:p>
            <a:pPr marL="571500" indent="-571500" algn="l">
              <a:buFont typeface="Arial" charset="0"/>
              <a:buChar char="•"/>
            </a:pPr>
            <a:r>
              <a:rPr lang="en-US" sz="3000" dirty="0"/>
              <a:t>Following the </a:t>
            </a:r>
            <a:r>
              <a:rPr lang="en-US" sz="3000" dirty="0" smtClean="0"/>
              <a:t>inventory, </a:t>
            </a:r>
            <a:r>
              <a:rPr lang="en-US" sz="3000" dirty="0"/>
              <a:t>there is a list of strategies for developing each of the EI competences. Consider applying some of these strategies as you continue to develop your EI capacity.</a:t>
            </a:r>
          </a:p>
        </p:txBody>
      </p:sp>
    </p:spTree>
    <p:extLst>
      <p:ext uri="{BB962C8B-B14F-4D97-AF65-F5344CB8AC3E}">
        <p14:creationId xmlns:p14="http://schemas.microsoft.com/office/powerpoint/2010/main" val="268732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normAutofit fontScale="90000"/>
          </a:bodyPr>
          <a:lstStyle/>
          <a:p>
            <a:r>
              <a:rPr lang="en-CA" sz="6000" cap="none" dirty="0" smtClean="0"/>
              <a:t>Strategies for Increasing </a:t>
            </a:r>
            <a:r>
              <a:rPr lang="en-CA" sz="6000" cap="none" dirty="0"/>
              <a:t>S</a:t>
            </a:r>
            <a:r>
              <a:rPr lang="en-CA" sz="6000" cap="none" dirty="0" smtClean="0"/>
              <a:t>elf </a:t>
            </a:r>
            <a:r>
              <a:rPr lang="en-CA" sz="6000" cap="none" dirty="0"/>
              <a:t>A</a:t>
            </a:r>
            <a:r>
              <a:rPr lang="en-CA" sz="6000" cap="none" dirty="0" smtClean="0"/>
              <a:t>wareness</a:t>
            </a:r>
            <a:endParaRPr lang="en-CA" sz="6000" cap="none" dirty="0"/>
          </a:p>
        </p:txBody>
      </p:sp>
      <p:sp>
        <p:nvSpPr>
          <p:cNvPr id="3" name="Text Placeholder 2"/>
          <p:cNvSpPr>
            <a:spLocks noGrp="1"/>
          </p:cNvSpPr>
          <p:nvPr>
            <p:ph type="body" idx="1"/>
          </p:nvPr>
        </p:nvSpPr>
        <p:spPr>
          <a:xfrm>
            <a:off x="355600" y="1226372"/>
            <a:ext cx="12293600" cy="7520940"/>
          </a:xfrm>
        </p:spPr>
        <p:txBody>
          <a:bodyPr anchor="t">
            <a:normAutofit lnSpcReduction="10000"/>
          </a:bodyPr>
          <a:lstStyle/>
          <a:p>
            <a:pPr marL="0" indent="0">
              <a:spcBef>
                <a:spcPts val="0"/>
              </a:spcBef>
              <a:buNone/>
            </a:pPr>
            <a:r>
              <a:rPr lang="en-CA" sz="3600" b="1" i="1" dirty="0"/>
              <a:t>Monitor your feelings of </a:t>
            </a:r>
            <a:r>
              <a:rPr lang="en-CA" sz="3600" b="1" i="1" dirty="0" smtClean="0"/>
              <a:t>wellbeing</a:t>
            </a:r>
            <a:endParaRPr lang="en-US" sz="3600" dirty="0"/>
          </a:p>
          <a:p>
            <a:pPr marL="0" indent="0">
              <a:spcBef>
                <a:spcPts val="0"/>
              </a:spcBef>
              <a:buNone/>
            </a:pPr>
            <a:r>
              <a:rPr lang="en-CA" sz="3200" dirty="0"/>
              <a:t>Ask yourself, </a:t>
            </a:r>
            <a:r>
              <a:rPr lang="en-CA" sz="3200" i="1" dirty="0"/>
              <a:t>How do I feel today? </a:t>
            </a:r>
            <a:r>
              <a:rPr lang="en-CA" sz="3200" dirty="0"/>
              <a:t>Begin by rating your overall sense of wellbeing on a scale of 0 </a:t>
            </a:r>
            <a:r>
              <a:rPr lang="en-CA" sz="3200" dirty="0" smtClean="0"/>
              <a:t>to100, </a:t>
            </a:r>
            <a:r>
              <a:rPr lang="en-CA" sz="3200" dirty="0"/>
              <a:t>and write the scores down in a daily log book. If your feelings seem extreme one day, take a minute or two to think about any ideas or associations that seem to be connected with the feeling.</a:t>
            </a:r>
            <a:endParaRPr lang="en-US" sz="3200" dirty="0"/>
          </a:p>
          <a:p>
            <a:pPr marL="0" indent="0">
              <a:spcBef>
                <a:spcPts val="0"/>
              </a:spcBef>
              <a:buNone/>
            </a:pPr>
            <a:r>
              <a:rPr lang="en-CA" sz="3200" dirty="0"/>
              <a:t> </a:t>
            </a:r>
            <a:endParaRPr lang="en-US" sz="3200" dirty="0"/>
          </a:p>
          <a:p>
            <a:pPr marL="0" indent="0">
              <a:spcBef>
                <a:spcPts val="0"/>
              </a:spcBef>
              <a:buNone/>
            </a:pPr>
            <a:r>
              <a:rPr lang="en-CA" sz="3600" b="1" i="1" dirty="0"/>
              <a:t>Put f</a:t>
            </a:r>
            <a:r>
              <a:rPr lang="en-CA" sz="3600" b="1" i="1" dirty="0" smtClean="0"/>
              <a:t>eelings </a:t>
            </a:r>
            <a:r>
              <a:rPr lang="en-CA" sz="3600" b="1" i="1" dirty="0"/>
              <a:t>and </a:t>
            </a:r>
            <a:r>
              <a:rPr lang="en-CA" sz="3600" b="1" i="1" dirty="0" smtClean="0"/>
              <a:t>thoughts </a:t>
            </a:r>
            <a:r>
              <a:rPr lang="en-CA" sz="3600" b="1" i="1" dirty="0"/>
              <a:t>in </a:t>
            </a:r>
            <a:r>
              <a:rPr lang="en-CA" sz="3600" b="1" i="1" dirty="0" smtClean="0"/>
              <a:t>perspective </a:t>
            </a:r>
            <a:endParaRPr lang="en-US" sz="3600" dirty="0"/>
          </a:p>
          <a:p>
            <a:pPr marL="0" indent="0">
              <a:spcBef>
                <a:spcPts val="0"/>
              </a:spcBef>
              <a:buNone/>
            </a:pPr>
            <a:r>
              <a:rPr lang="en-CA" sz="3200" dirty="0"/>
              <a:t>When you experience stressful </a:t>
            </a:r>
            <a:r>
              <a:rPr lang="en-CA" sz="3200" dirty="0" smtClean="0"/>
              <a:t>emotions, </a:t>
            </a:r>
            <a:r>
              <a:rPr lang="en-CA" sz="3200" dirty="0"/>
              <a:t>it may be beneficial to ask</a:t>
            </a:r>
            <a:endParaRPr lang="en-US" sz="3200" dirty="0"/>
          </a:p>
          <a:p>
            <a:pPr marL="0" indent="0">
              <a:spcBef>
                <a:spcPts val="0"/>
              </a:spcBef>
              <a:buNone/>
            </a:pPr>
            <a:r>
              <a:rPr lang="en-CA" sz="3200" i="1" dirty="0" smtClean="0"/>
              <a:t>What </a:t>
            </a:r>
            <a:r>
              <a:rPr lang="en-CA" sz="3200" i="1" dirty="0"/>
              <a:t>do I think about that</a:t>
            </a:r>
            <a:r>
              <a:rPr lang="en-CA" sz="3200" i="1" dirty="0" smtClean="0"/>
              <a:t>?</a:t>
            </a:r>
            <a:r>
              <a:rPr lang="en-CA" sz="3200" dirty="0"/>
              <a:t>  Our emotions often reflect our thoughts or beliefs about specific situations. Jumping to conclusions or making generalizations about </a:t>
            </a:r>
            <a:r>
              <a:rPr lang="en-CA" sz="3200" dirty="0" smtClean="0"/>
              <a:t>situations </a:t>
            </a:r>
            <a:r>
              <a:rPr lang="en-CA" sz="3200" dirty="0"/>
              <a:t>without sufficient information can increase our feelings of stress or concern. </a:t>
            </a:r>
            <a:r>
              <a:rPr lang="en-US" sz="3200" dirty="0"/>
              <a:t>Asking others for feedback regarding our thoughts or beliefs about a situation may be helpful for putting our thoughts in </a:t>
            </a:r>
            <a:r>
              <a:rPr lang="en-US" sz="3200" dirty="0" smtClean="0"/>
              <a:t>perspective, and for reducing </a:t>
            </a:r>
            <a:r>
              <a:rPr lang="en-US" sz="3200" dirty="0"/>
              <a:t>feelings of stress or concern</a:t>
            </a:r>
            <a:r>
              <a:rPr lang="en-US" sz="3200" dirty="0" smtClean="0"/>
              <a:t>.</a:t>
            </a:r>
            <a:endParaRPr lang="en-US" sz="3200" dirty="0"/>
          </a:p>
        </p:txBody>
      </p:sp>
    </p:spTree>
    <p:extLst>
      <p:ext uri="{BB962C8B-B14F-4D97-AF65-F5344CB8AC3E}">
        <p14:creationId xmlns:p14="http://schemas.microsoft.com/office/powerpoint/2010/main" val="7750972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5600" y="276860"/>
            <a:ext cx="12293600" cy="1231900"/>
          </a:xfrm>
        </p:spPr>
        <p:txBody>
          <a:bodyPr>
            <a:normAutofit fontScale="90000"/>
          </a:bodyPr>
          <a:lstStyle/>
          <a:p>
            <a:r>
              <a:rPr lang="en-CA" sz="6000" cap="none" dirty="0" smtClean="0"/>
              <a:t>Strategies for Increasing </a:t>
            </a:r>
            <a:r>
              <a:rPr lang="en-CA" sz="6000" cap="none" dirty="0"/>
              <a:t>S</a:t>
            </a:r>
            <a:r>
              <a:rPr lang="en-CA" sz="6000" cap="none" dirty="0" smtClean="0"/>
              <a:t>elf </a:t>
            </a:r>
            <a:r>
              <a:rPr lang="en-CA" sz="6000" cap="none" dirty="0"/>
              <a:t>A</a:t>
            </a:r>
            <a:r>
              <a:rPr lang="en-CA" sz="6000" cap="none" dirty="0" smtClean="0"/>
              <a:t>wareness</a:t>
            </a:r>
            <a:endParaRPr lang="en-CA" sz="6000" cap="none" dirty="0"/>
          </a:p>
        </p:txBody>
      </p:sp>
      <p:sp>
        <p:nvSpPr>
          <p:cNvPr id="3" name="Text Placeholder 2"/>
          <p:cNvSpPr>
            <a:spLocks noGrp="1"/>
          </p:cNvSpPr>
          <p:nvPr>
            <p:ph type="body" idx="1"/>
          </p:nvPr>
        </p:nvSpPr>
        <p:spPr>
          <a:xfrm>
            <a:off x="355600" y="1760220"/>
            <a:ext cx="12293600" cy="2903220"/>
          </a:xfrm>
        </p:spPr>
        <p:txBody>
          <a:bodyPr anchor="t">
            <a:normAutofit lnSpcReduction="10000"/>
          </a:bodyPr>
          <a:lstStyle/>
          <a:p>
            <a:pPr marL="0" indent="0">
              <a:spcBef>
                <a:spcPts val="0"/>
              </a:spcBef>
              <a:buNone/>
            </a:pPr>
            <a:r>
              <a:rPr lang="en-US" sz="3600" b="1" i="1" dirty="0" smtClean="0"/>
              <a:t>Recognize </a:t>
            </a:r>
            <a:r>
              <a:rPr lang="en-US" sz="3600" b="1" i="1" dirty="0"/>
              <a:t>your daily strengths</a:t>
            </a:r>
            <a:endParaRPr lang="en-US" sz="3600" dirty="0"/>
          </a:p>
          <a:p>
            <a:pPr marL="0" lvl="0" indent="0">
              <a:spcBef>
                <a:spcPts val="0"/>
              </a:spcBef>
              <a:buNone/>
            </a:pPr>
            <a:r>
              <a:rPr lang="en-US" sz="3200" dirty="0"/>
              <a:t>Create a list of all the activities you complete over the course of a given day in the home, community or workplace setting. What strengths are used to complete these tasks? List these strengths beside each of the activities. Look for patterns of strength that are reflected in your daily activities</a:t>
            </a:r>
          </a:p>
          <a:p>
            <a:pPr marL="0" indent="0">
              <a:spcBef>
                <a:spcPts val="0"/>
              </a:spcBef>
              <a:buNone/>
            </a:pPr>
            <a:endParaRPr lang="en-CA" sz="2800" dirty="0"/>
          </a:p>
        </p:txBody>
      </p:sp>
      <p:pic>
        <p:nvPicPr>
          <p:cNvPr id="4" name="Picture 3"/>
          <p:cNvPicPr>
            <a:picLocks noChangeAspect="1"/>
          </p:cNvPicPr>
          <p:nvPr/>
        </p:nvPicPr>
        <p:blipFill>
          <a:blip r:embed="rId2"/>
          <a:stretch>
            <a:fillRect/>
          </a:stretch>
        </p:blipFill>
        <p:spPr>
          <a:xfrm>
            <a:off x="3912315" y="4914900"/>
            <a:ext cx="5180169" cy="3448050"/>
          </a:xfrm>
          <a:prstGeom prst="rect">
            <a:avLst/>
          </a:prstGeom>
        </p:spPr>
      </p:pic>
    </p:spTree>
    <p:extLst>
      <p:ext uri="{BB962C8B-B14F-4D97-AF65-F5344CB8AC3E}">
        <p14:creationId xmlns:p14="http://schemas.microsoft.com/office/powerpoint/2010/main" val="4232242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normAutofit fontScale="90000"/>
          </a:bodyPr>
          <a:lstStyle/>
          <a:p>
            <a:r>
              <a:rPr lang="en-CA" sz="6000" cap="none" dirty="0" smtClean="0"/>
              <a:t>Strategies for </a:t>
            </a:r>
            <a:r>
              <a:rPr lang="en-CA" sz="6000" cap="none" dirty="0"/>
              <a:t>I</a:t>
            </a:r>
            <a:r>
              <a:rPr lang="en-CA" sz="6000" cap="none" dirty="0" smtClean="0"/>
              <a:t>ncreasing </a:t>
            </a:r>
            <a:r>
              <a:rPr lang="en-CA" sz="6000" cap="none" dirty="0"/>
              <a:t>S</a:t>
            </a:r>
            <a:r>
              <a:rPr lang="en-CA" sz="6000" cap="none" dirty="0" smtClean="0"/>
              <a:t>elf </a:t>
            </a:r>
            <a:r>
              <a:rPr lang="en-CA" sz="6000" cap="none" dirty="0"/>
              <a:t>R</a:t>
            </a:r>
            <a:r>
              <a:rPr lang="en-CA" sz="6000" cap="none" dirty="0" smtClean="0"/>
              <a:t>egulation</a:t>
            </a:r>
            <a:endParaRPr lang="en-CA" sz="6000" cap="none" dirty="0"/>
          </a:p>
        </p:txBody>
      </p:sp>
      <p:sp>
        <p:nvSpPr>
          <p:cNvPr id="3" name="Text Placeholder 2"/>
          <p:cNvSpPr>
            <a:spLocks noGrp="1"/>
          </p:cNvSpPr>
          <p:nvPr>
            <p:ph type="body" idx="1"/>
          </p:nvPr>
        </p:nvSpPr>
        <p:spPr>
          <a:xfrm>
            <a:off x="355600" y="2194560"/>
            <a:ext cx="12293600" cy="4274820"/>
          </a:xfrm>
        </p:spPr>
        <p:txBody>
          <a:bodyPr anchor="t"/>
          <a:lstStyle/>
          <a:p>
            <a:pPr marL="0" indent="0">
              <a:buNone/>
            </a:pPr>
            <a:r>
              <a:rPr lang="en-US" sz="3600" b="1" i="1" dirty="0"/>
              <a:t>Identify </a:t>
            </a:r>
            <a:r>
              <a:rPr lang="en-US" sz="3600" b="1" i="1" dirty="0" smtClean="0"/>
              <a:t>emotional </a:t>
            </a:r>
            <a:r>
              <a:rPr lang="en-US" sz="3600" b="1" i="1" dirty="0"/>
              <a:t>t</a:t>
            </a:r>
            <a:r>
              <a:rPr lang="en-US" sz="3600" b="1" i="1" dirty="0" smtClean="0"/>
              <a:t>riggers</a:t>
            </a:r>
            <a:endParaRPr lang="en-US" sz="3600" dirty="0"/>
          </a:p>
          <a:p>
            <a:pPr marL="0" indent="0" fontAlgn="base">
              <a:spcBef>
                <a:spcPts val="0"/>
              </a:spcBef>
              <a:buNone/>
            </a:pPr>
            <a:r>
              <a:rPr lang="en-CA" sz="3200" dirty="0"/>
              <a:t>An important part of being self-regulated is recognizing our emotional triggers and what situations or events are particularly stressful. For example, feeling overloaded at work or having back-to-back meetings may set us up for experiencing more stressful emotions. When we are aware of such triggers, we can take positive action such as spreading the times of our meeting out or breaking what seem to be overwhelming tasks into smaller chunks or steps</a:t>
            </a:r>
            <a:r>
              <a:rPr lang="en-CA" sz="3200" dirty="0" smtClean="0"/>
              <a:t>.</a:t>
            </a:r>
            <a:endParaRPr lang="en-US" sz="3200" dirty="0"/>
          </a:p>
        </p:txBody>
      </p:sp>
    </p:spTree>
    <p:extLst>
      <p:ext uri="{BB962C8B-B14F-4D97-AF65-F5344CB8AC3E}">
        <p14:creationId xmlns:p14="http://schemas.microsoft.com/office/powerpoint/2010/main" val="18825864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5600" y="254000"/>
            <a:ext cx="12293600" cy="1231900"/>
          </a:xfrm>
        </p:spPr>
        <p:txBody>
          <a:bodyPr>
            <a:normAutofit fontScale="90000"/>
          </a:bodyPr>
          <a:lstStyle/>
          <a:p>
            <a:r>
              <a:rPr lang="en-CA" sz="6000" cap="none" dirty="0" smtClean="0"/>
              <a:t>Strategies for Increasing </a:t>
            </a:r>
            <a:r>
              <a:rPr lang="en-CA" sz="6000" cap="none" dirty="0"/>
              <a:t>S</a:t>
            </a:r>
            <a:r>
              <a:rPr lang="en-CA" sz="6000" cap="none" dirty="0" smtClean="0"/>
              <a:t>elf </a:t>
            </a:r>
            <a:r>
              <a:rPr lang="en-CA" sz="6000" cap="none" dirty="0"/>
              <a:t>R</a:t>
            </a:r>
            <a:r>
              <a:rPr lang="en-CA" sz="6000" cap="none" dirty="0" smtClean="0"/>
              <a:t>egulation</a:t>
            </a:r>
            <a:endParaRPr lang="en-CA" sz="6000" cap="none" dirty="0"/>
          </a:p>
        </p:txBody>
      </p:sp>
      <p:sp>
        <p:nvSpPr>
          <p:cNvPr id="3" name="Text Placeholder 2"/>
          <p:cNvSpPr>
            <a:spLocks noGrp="1"/>
          </p:cNvSpPr>
          <p:nvPr>
            <p:ph type="body" idx="1"/>
          </p:nvPr>
        </p:nvSpPr>
        <p:spPr>
          <a:xfrm>
            <a:off x="355600" y="2194560"/>
            <a:ext cx="12293600" cy="5715000"/>
          </a:xfrm>
        </p:spPr>
        <p:txBody>
          <a:bodyPr anchor="t"/>
          <a:lstStyle/>
          <a:p>
            <a:pPr marL="0" indent="0">
              <a:buNone/>
            </a:pPr>
            <a:r>
              <a:rPr lang="en-CA" sz="3600" b="1" i="1" dirty="0"/>
              <a:t>Focus on Finding the Positive</a:t>
            </a:r>
            <a:endParaRPr lang="en-US" sz="3600" dirty="0"/>
          </a:p>
          <a:p>
            <a:pPr marL="0" indent="0">
              <a:spcBef>
                <a:spcPts val="0"/>
              </a:spcBef>
              <a:buNone/>
            </a:pPr>
            <a:r>
              <a:rPr lang="en-CA" sz="3200" dirty="0"/>
              <a:t>Another strategy is to focus on finding something positive in a stressful situation. This small shift in perspective can transform our thinking and make us feel more optimistic about the </a:t>
            </a:r>
            <a:r>
              <a:rPr lang="en-CA" sz="3200" dirty="0" smtClean="0"/>
              <a:t>future.</a:t>
            </a:r>
          </a:p>
          <a:p>
            <a:pPr marL="0" indent="0">
              <a:spcBef>
                <a:spcPts val="0"/>
              </a:spcBef>
              <a:buNone/>
            </a:pPr>
            <a:endParaRPr lang="en-CA" sz="3200" dirty="0"/>
          </a:p>
          <a:p>
            <a:pPr marL="0" indent="0">
              <a:spcBef>
                <a:spcPts val="0"/>
              </a:spcBef>
              <a:buNone/>
            </a:pPr>
            <a:r>
              <a:rPr lang="en-CA" sz="3600" b="1" i="1" dirty="0"/>
              <a:t>Apply Calming Strategies</a:t>
            </a:r>
            <a:endParaRPr lang="en-US" sz="3600" dirty="0"/>
          </a:p>
          <a:p>
            <a:pPr marL="0" indent="0">
              <a:spcBef>
                <a:spcPts val="0"/>
              </a:spcBef>
              <a:buNone/>
            </a:pPr>
            <a:r>
              <a:rPr lang="en-CA" sz="3200" dirty="0"/>
              <a:t>Relaxation techniques such as deep breathing can calm us during stressful events. They help interrupt negative thoughts and </a:t>
            </a:r>
            <a:r>
              <a:rPr lang="en-CA" sz="3200" dirty="0" smtClean="0"/>
              <a:t>help us </a:t>
            </a:r>
            <a:r>
              <a:rPr lang="en-CA" sz="3200" dirty="0"/>
              <a:t>to move forward in a calm and more positive way. </a:t>
            </a:r>
            <a:r>
              <a:rPr lang="en-CA" sz="3200" dirty="0" smtClean="0"/>
              <a:t>Breathe </a:t>
            </a:r>
            <a:r>
              <a:rPr lang="en-CA" sz="3200" dirty="0"/>
              <a:t>in slowly for five seconds and then </a:t>
            </a:r>
            <a:r>
              <a:rPr lang="en-CA" sz="3200" dirty="0" smtClean="0"/>
              <a:t>breathe </a:t>
            </a:r>
            <a:r>
              <a:rPr lang="en-CA" sz="3200" dirty="0"/>
              <a:t>out for five. Focus on </a:t>
            </a:r>
            <a:r>
              <a:rPr lang="en-CA" sz="3200" dirty="0" smtClean="0"/>
              <a:t>your breathing, </a:t>
            </a:r>
            <a:r>
              <a:rPr lang="en-CA" sz="3200" dirty="0"/>
              <a:t>and repeat this at least five times</a:t>
            </a:r>
            <a:r>
              <a:rPr lang="en-CA" sz="3200" dirty="0" smtClean="0"/>
              <a:t>.</a:t>
            </a:r>
            <a:endParaRPr lang="en-US" sz="3200" dirty="0"/>
          </a:p>
        </p:txBody>
      </p:sp>
    </p:spTree>
    <p:extLst>
      <p:ext uri="{BB962C8B-B14F-4D97-AF65-F5344CB8AC3E}">
        <p14:creationId xmlns:p14="http://schemas.microsoft.com/office/powerpoint/2010/main" val="17532720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Learning objectives</a:t>
            </a:r>
          </a:p>
        </p:txBody>
      </p:sp>
      <p:sp>
        <p:nvSpPr>
          <p:cNvPr id="179" name="Shape 179"/>
          <p:cNvSpPr>
            <a:spLocks noGrp="1"/>
          </p:cNvSpPr>
          <p:nvPr>
            <p:ph type="body" idx="1"/>
          </p:nvPr>
        </p:nvSpPr>
        <p:spPr>
          <a:xfrm>
            <a:off x="355600" y="2971437"/>
            <a:ext cx="12293600" cy="5016500"/>
          </a:xfrm>
          <a:prstGeom prst="rect">
            <a:avLst/>
          </a:prstGeom>
        </p:spPr>
        <p:txBody>
          <a:bodyPr anchor="t"/>
          <a:lstStyle/>
          <a:p>
            <a:r>
              <a:rPr lang="en-US" dirty="0"/>
              <a:t>To gain an understanding of Emotional Intelligence and its benefits for building a positive workplace environment</a:t>
            </a:r>
          </a:p>
          <a:p>
            <a:r>
              <a:rPr lang="en-US" dirty="0"/>
              <a:t>To become acquainted with core competences of Emotional Intelligence</a:t>
            </a:r>
          </a:p>
          <a:p>
            <a:r>
              <a:rPr lang="en-US" dirty="0"/>
              <a:t>To examine ways I which we can enhance our own capacity to manage emotions and build positive relationships with others</a:t>
            </a:r>
          </a:p>
        </p:txBody>
      </p:sp>
      <p:pic>
        <p:nvPicPr>
          <p:cNvPr id="180" name="MP900398875.jpg"/>
          <p:cNvPicPr>
            <a:picLocks noChangeAspect="1"/>
          </p:cNvPicPr>
          <p:nvPr/>
        </p:nvPicPr>
        <p:blipFill>
          <a:blip r:embed="rId2">
            <a:extLst/>
          </a:blip>
          <a:srcRect l="13182" t="14019" r="13537" b="7228"/>
          <a:stretch>
            <a:fillRect/>
          </a:stretch>
        </p:blipFill>
        <p:spPr>
          <a:xfrm flipH="1">
            <a:off x="202262" y="805053"/>
            <a:ext cx="1753785" cy="1346242"/>
          </a:xfrm>
          <a:custGeom>
            <a:avLst/>
            <a:gdLst/>
            <a:ahLst/>
            <a:cxnLst>
              <a:cxn ang="0">
                <a:pos x="wd2" y="hd2"/>
              </a:cxn>
              <a:cxn ang="5400000">
                <a:pos x="wd2" y="hd2"/>
              </a:cxn>
              <a:cxn ang="10800000">
                <a:pos x="wd2" y="hd2"/>
              </a:cxn>
              <a:cxn ang="16200000">
                <a:pos x="wd2" y="hd2"/>
              </a:cxn>
            </a:cxnLst>
            <a:rect l="0" t="0" r="r" b="b"/>
            <a:pathLst>
              <a:path w="21538" h="21574" extrusionOk="0">
                <a:moveTo>
                  <a:pt x="3169" y="8"/>
                </a:moveTo>
                <a:cubicBezTo>
                  <a:pt x="3104" y="20"/>
                  <a:pt x="2928" y="35"/>
                  <a:pt x="2774" y="39"/>
                </a:cubicBezTo>
                <a:cubicBezTo>
                  <a:pt x="2528" y="47"/>
                  <a:pt x="2476" y="61"/>
                  <a:pt x="2335" y="154"/>
                </a:cubicBezTo>
                <a:cubicBezTo>
                  <a:pt x="2095" y="313"/>
                  <a:pt x="1996" y="526"/>
                  <a:pt x="1994" y="892"/>
                </a:cubicBezTo>
                <a:cubicBezTo>
                  <a:pt x="1993" y="1107"/>
                  <a:pt x="2006" y="1189"/>
                  <a:pt x="2082" y="1401"/>
                </a:cubicBezTo>
                <a:cubicBezTo>
                  <a:pt x="2132" y="1539"/>
                  <a:pt x="2168" y="1657"/>
                  <a:pt x="2160" y="1668"/>
                </a:cubicBezTo>
                <a:cubicBezTo>
                  <a:pt x="2151" y="1679"/>
                  <a:pt x="1930" y="1689"/>
                  <a:pt x="1672" y="1693"/>
                </a:cubicBezTo>
                <a:cubicBezTo>
                  <a:pt x="1173" y="1700"/>
                  <a:pt x="1004" y="1735"/>
                  <a:pt x="639" y="1884"/>
                </a:cubicBezTo>
                <a:cubicBezTo>
                  <a:pt x="470" y="1953"/>
                  <a:pt x="373" y="2017"/>
                  <a:pt x="278" y="2126"/>
                </a:cubicBezTo>
                <a:lnTo>
                  <a:pt x="152" y="2272"/>
                </a:lnTo>
                <a:lnTo>
                  <a:pt x="161" y="2545"/>
                </a:lnTo>
                <a:cubicBezTo>
                  <a:pt x="171" y="2815"/>
                  <a:pt x="169" y="2817"/>
                  <a:pt x="88" y="2876"/>
                </a:cubicBezTo>
                <a:cubicBezTo>
                  <a:pt x="43" y="2909"/>
                  <a:pt x="5" y="2952"/>
                  <a:pt x="1" y="2971"/>
                </a:cubicBezTo>
                <a:cubicBezTo>
                  <a:pt x="-7" y="3005"/>
                  <a:pt x="76" y="3139"/>
                  <a:pt x="912" y="4333"/>
                </a:cubicBezTo>
                <a:cubicBezTo>
                  <a:pt x="1121" y="4631"/>
                  <a:pt x="1466" y="5137"/>
                  <a:pt x="1677" y="5458"/>
                </a:cubicBezTo>
                <a:cubicBezTo>
                  <a:pt x="1888" y="5780"/>
                  <a:pt x="2091" y="6063"/>
                  <a:pt x="2126" y="6088"/>
                </a:cubicBezTo>
                <a:cubicBezTo>
                  <a:pt x="2160" y="6113"/>
                  <a:pt x="2242" y="6133"/>
                  <a:pt x="2311" y="6132"/>
                </a:cubicBezTo>
                <a:lnTo>
                  <a:pt x="2438" y="6132"/>
                </a:lnTo>
                <a:lnTo>
                  <a:pt x="2920" y="6768"/>
                </a:lnTo>
                <a:cubicBezTo>
                  <a:pt x="3184" y="7120"/>
                  <a:pt x="3408" y="7439"/>
                  <a:pt x="3417" y="7474"/>
                </a:cubicBezTo>
                <a:cubicBezTo>
                  <a:pt x="3426" y="7510"/>
                  <a:pt x="3476" y="7578"/>
                  <a:pt x="3534" y="7627"/>
                </a:cubicBezTo>
                <a:cubicBezTo>
                  <a:pt x="3592" y="7677"/>
                  <a:pt x="3706" y="7796"/>
                  <a:pt x="3783" y="7894"/>
                </a:cubicBezTo>
                <a:cubicBezTo>
                  <a:pt x="3938" y="8092"/>
                  <a:pt x="4058" y="8188"/>
                  <a:pt x="4246" y="8250"/>
                </a:cubicBezTo>
                <a:cubicBezTo>
                  <a:pt x="4315" y="8274"/>
                  <a:pt x="4404" y="8306"/>
                  <a:pt x="4446" y="8327"/>
                </a:cubicBezTo>
                <a:cubicBezTo>
                  <a:pt x="4487" y="8348"/>
                  <a:pt x="4911" y="8886"/>
                  <a:pt x="5386" y="9522"/>
                </a:cubicBezTo>
                <a:cubicBezTo>
                  <a:pt x="6551" y="11080"/>
                  <a:pt x="6620" y="11177"/>
                  <a:pt x="6970" y="11577"/>
                </a:cubicBezTo>
                <a:cubicBezTo>
                  <a:pt x="7138" y="11768"/>
                  <a:pt x="7297" y="11947"/>
                  <a:pt x="7321" y="11977"/>
                </a:cubicBezTo>
                <a:cubicBezTo>
                  <a:pt x="7346" y="12008"/>
                  <a:pt x="7399" y="12066"/>
                  <a:pt x="7443" y="12111"/>
                </a:cubicBezTo>
                <a:cubicBezTo>
                  <a:pt x="7487" y="12156"/>
                  <a:pt x="7646" y="12340"/>
                  <a:pt x="7794" y="12518"/>
                </a:cubicBezTo>
                <a:cubicBezTo>
                  <a:pt x="7942" y="12696"/>
                  <a:pt x="8110" y="12887"/>
                  <a:pt x="8164" y="12944"/>
                </a:cubicBezTo>
                <a:cubicBezTo>
                  <a:pt x="8279" y="13065"/>
                  <a:pt x="8706" y="13560"/>
                  <a:pt x="8808" y="13688"/>
                </a:cubicBezTo>
                <a:cubicBezTo>
                  <a:pt x="8939" y="13854"/>
                  <a:pt x="9270" y="14191"/>
                  <a:pt x="9354" y="14248"/>
                </a:cubicBezTo>
                <a:cubicBezTo>
                  <a:pt x="9400" y="14279"/>
                  <a:pt x="9553" y="14451"/>
                  <a:pt x="9700" y="14623"/>
                </a:cubicBezTo>
                <a:cubicBezTo>
                  <a:pt x="9871" y="14826"/>
                  <a:pt x="10013" y="14954"/>
                  <a:pt x="10094" y="14992"/>
                </a:cubicBezTo>
                <a:cubicBezTo>
                  <a:pt x="10373" y="15121"/>
                  <a:pt x="10464" y="15217"/>
                  <a:pt x="11074" y="15978"/>
                </a:cubicBezTo>
                <a:cubicBezTo>
                  <a:pt x="11682" y="16737"/>
                  <a:pt x="11822" y="16922"/>
                  <a:pt x="11883" y="17078"/>
                </a:cubicBezTo>
                <a:cubicBezTo>
                  <a:pt x="12008" y="17397"/>
                  <a:pt x="12345" y="17539"/>
                  <a:pt x="13004" y="17543"/>
                </a:cubicBezTo>
                <a:cubicBezTo>
                  <a:pt x="13378" y="17545"/>
                  <a:pt x="13453" y="17554"/>
                  <a:pt x="13521" y="17613"/>
                </a:cubicBezTo>
                <a:cubicBezTo>
                  <a:pt x="13564" y="17650"/>
                  <a:pt x="13784" y="17922"/>
                  <a:pt x="14008" y="18217"/>
                </a:cubicBezTo>
                <a:cubicBezTo>
                  <a:pt x="14394" y="18723"/>
                  <a:pt x="14610" y="19073"/>
                  <a:pt x="14963" y="19756"/>
                </a:cubicBezTo>
                <a:cubicBezTo>
                  <a:pt x="15048" y="19919"/>
                  <a:pt x="15140" y="20095"/>
                  <a:pt x="15168" y="20144"/>
                </a:cubicBezTo>
                <a:cubicBezTo>
                  <a:pt x="15239" y="20266"/>
                  <a:pt x="15404" y="20366"/>
                  <a:pt x="15660" y="20449"/>
                </a:cubicBezTo>
                <a:cubicBezTo>
                  <a:pt x="15853" y="20512"/>
                  <a:pt x="16034" y="20618"/>
                  <a:pt x="16294" y="20812"/>
                </a:cubicBezTo>
                <a:cubicBezTo>
                  <a:pt x="16434" y="20915"/>
                  <a:pt x="16630" y="21080"/>
                  <a:pt x="16660" y="21123"/>
                </a:cubicBezTo>
                <a:cubicBezTo>
                  <a:pt x="16729" y="21224"/>
                  <a:pt x="17059" y="21504"/>
                  <a:pt x="17147" y="21537"/>
                </a:cubicBezTo>
                <a:cubicBezTo>
                  <a:pt x="17277" y="21585"/>
                  <a:pt x="17284" y="21587"/>
                  <a:pt x="17405" y="21543"/>
                </a:cubicBezTo>
                <a:cubicBezTo>
                  <a:pt x="17597" y="21473"/>
                  <a:pt x="17593" y="21419"/>
                  <a:pt x="17337" y="20913"/>
                </a:cubicBezTo>
                <a:cubicBezTo>
                  <a:pt x="16941" y="20131"/>
                  <a:pt x="16846" y="19826"/>
                  <a:pt x="16830" y="19285"/>
                </a:cubicBezTo>
                <a:cubicBezTo>
                  <a:pt x="16817" y="18842"/>
                  <a:pt x="16806" y="18819"/>
                  <a:pt x="16416" y="18363"/>
                </a:cubicBezTo>
                <a:cubicBezTo>
                  <a:pt x="16275" y="18199"/>
                  <a:pt x="16086" y="17963"/>
                  <a:pt x="15997" y="17835"/>
                </a:cubicBezTo>
                <a:cubicBezTo>
                  <a:pt x="15808" y="17563"/>
                  <a:pt x="15524" y="16989"/>
                  <a:pt x="15524" y="16881"/>
                </a:cubicBezTo>
                <a:cubicBezTo>
                  <a:pt x="15524" y="16786"/>
                  <a:pt x="15733" y="16604"/>
                  <a:pt x="15982" y="16487"/>
                </a:cubicBezTo>
                <a:cubicBezTo>
                  <a:pt x="16083" y="16439"/>
                  <a:pt x="16221" y="16351"/>
                  <a:pt x="16289" y="16290"/>
                </a:cubicBezTo>
                <a:cubicBezTo>
                  <a:pt x="16358" y="16228"/>
                  <a:pt x="16422" y="16175"/>
                  <a:pt x="16430" y="16175"/>
                </a:cubicBezTo>
                <a:cubicBezTo>
                  <a:pt x="16439" y="16175"/>
                  <a:pt x="16549" y="16284"/>
                  <a:pt x="16674" y="16417"/>
                </a:cubicBezTo>
                <a:cubicBezTo>
                  <a:pt x="16799" y="16549"/>
                  <a:pt x="17008" y="16752"/>
                  <a:pt x="17142" y="16868"/>
                </a:cubicBezTo>
                <a:cubicBezTo>
                  <a:pt x="17525" y="17200"/>
                  <a:pt x="17921" y="17616"/>
                  <a:pt x="18336" y="18121"/>
                </a:cubicBezTo>
                <a:cubicBezTo>
                  <a:pt x="18834" y="18728"/>
                  <a:pt x="18874" y="18761"/>
                  <a:pt x="19199" y="18808"/>
                </a:cubicBezTo>
                <a:cubicBezTo>
                  <a:pt x="19652" y="18874"/>
                  <a:pt x="19804" y="18920"/>
                  <a:pt x="20213" y="19133"/>
                </a:cubicBezTo>
                <a:cubicBezTo>
                  <a:pt x="20424" y="19242"/>
                  <a:pt x="21244" y="19769"/>
                  <a:pt x="21304" y="19832"/>
                </a:cubicBezTo>
                <a:cubicBezTo>
                  <a:pt x="21320" y="19848"/>
                  <a:pt x="21378" y="19869"/>
                  <a:pt x="21436" y="19883"/>
                </a:cubicBezTo>
                <a:cubicBezTo>
                  <a:pt x="21593" y="19921"/>
                  <a:pt x="21573" y="19847"/>
                  <a:pt x="21343" y="19552"/>
                </a:cubicBezTo>
                <a:cubicBezTo>
                  <a:pt x="20690" y="18715"/>
                  <a:pt x="20356" y="18133"/>
                  <a:pt x="20198" y="17555"/>
                </a:cubicBezTo>
                <a:cubicBezTo>
                  <a:pt x="20157" y="17405"/>
                  <a:pt x="20062" y="17311"/>
                  <a:pt x="19793" y="17148"/>
                </a:cubicBezTo>
                <a:cubicBezTo>
                  <a:pt x="19214" y="16798"/>
                  <a:pt x="18729" y="16457"/>
                  <a:pt x="18443" y="16207"/>
                </a:cubicBezTo>
                <a:cubicBezTo>
                  <a:pt x="18002" y="15821"/>
                  <a:pt x="18011" y="15831"/>
                  <a:pt x="17693" y="15507"/>
                </a:cubicBezTo>
                <a:cubicBezTo>
                  <a:pt x="17539" y="15351"/>
                  <a:pt x="17371" y="15188"/>
                  <a:pt x="17322" y="15138"/>
                </a:cubicBezTo>
                <a:lnTo>
                  <a:pt x="17235" y="15043"/>
                </a:lnTo>
                <a:lnTo>
                  <a:pt x="17332" y="14782"/>
                </a:lnTo>
                <a:cubicBezTo>
                  <a:pt x="17442" y="14490"/>
                  <a:pt x="17472" y="14227"/>
                  <a:pt x="17400" y="14114"/>
                </a:cubicBezTo>
                <a:cubicBezTo>
                  <a:pt x="17377" y="14078"/>
                  <a:pt x="17292" y="14013"/>
                  <a:pt x="17215" y="13968"/>
                </a:cubicBezTo>
                <a:cubicBezTo>
                  <a:pt x="17096" y="13899"/>
                  <a:pt x="16778" y="13588"/>
                  <a:pt x="15641" y="12461"/>
                </a:cubicBezTo>
                <a:cubicBezTo>
                  <a:pt x="15213" y="12036"/>
                  <a:pt x="15197" y="12014"/>
                  <a:pt x="15178" y="11882"/>
                </a:cubicBezTo>
                <a:cubicBezTo>
                  <a:pt x="15164" y="11784"/>
                  <a:pt x="15124" y="11726"/>
                  <a:pt x="15012" y="11615"/>
                </a:cubicBezTo>
                <a:cubicBezTo>
                  <a:pt x="14602" y="11209"/>
                  <a:pt x="14531" y="11131"/>
                  <a:pt x="14476" y="11030"/>
                </a:cubicBezTo>
                <a:cubicBezTo>
                  <a:pt x="14443" y="10970"/>
                  <a:pt x="14055" y="10544"/>
                  <a:pt x="13608" y="10082"/>
                </a:cubicBezTo>
                <a:cubicBezTo>
                  <a:pt x="12664" y="9104"/>
                  <a:pt x="12332" y="8756"/>
                  <a:pt x="11903" y="8301"/>
                </a:cubicBezTo>
                <a:cubicBezTo>
                  <a:pt x="11635" y="8018"/>
                  <a:pt x="11432" y="7823"/>
                  <a:pt x="10923" y="7347"/>
                </a:cubicBezTo>
                <a:cubicBezTo>
                  <a:pt x="10874" y="7302"/>
                  <a:pt x="10806" y="7236"/>
                  <a:pt x="10767" y="7201"/>
                </a:cubicBezTo>
                <a:cubicBezTo>
                  <a:pt x="10705" y="7145"/>
                  <a:pt x="9567" y="6085"/>
                  <a:pt x="9368" y="5897"/>
                </a:cubicBezTo>
                <a:cubicBezTo>
                  <a:pt x="9326" y="5857"/>
                  <a:pt x="9252" y="5790"/>
                  <a:pt x="9207" y="5751"/>
                </a:cubicBezTo>
                <a:cubicBezTo>
                  <a:pt x="9022" y="5586"/>
                  <a:pt x="8920" y="5457"/>
                  <a:pt x="8920" y="5401"/>
                </a:cubicBezTo>
                <a:cubicBezTo>
                  <a:pt x="8920" y="5285"/>
                  <a:pt x="8755" y="5009"/>
                  <a:pt x="8588" y="4841"/>
                </a:cubicBezTo>
                <a:cubicBezTo>
                  <a:pt x="8495" y="4748"/>
                  <a:pt x="8405" y="4670"/>
                  <a:pt x="8389" y="4670"/>
                </a:cubicBezTo>
                <a:cubicBezTo>
                  <a:pt x="8372" y="4670"/>
                  <a:pt x="8345" y="4628"/>
                  <a:pt x="8325" y="4581"/>
                </a:cubicBezTo>
                <a:cubicBezTo>
                  <a:pt x="8271" y="4450"/>
                  <a:pt x="8139" y="4323"/>
                  <a:pt x="7896" y="4161"/>
                </a:cubicBezTo>
                <a:cubicBezTo>
                  <a:pt x="7776" y="4081"/>
                  <a:pt x="7637" y="3964"/>
                  <a:pt x="7589" y="3906"/>
                </a:cubicBezTo>
                <a:cubicBezTo>
                  <a:pt x="7542" y="3849"/>
                  <a:pt x="7334" y="3649"/>
                  <a:pt x="7126" y="3455"/>
                </a:cubicBezTo>
                <a:cubicBezTo>
                  <a:pt x="6918" y="3261"/>
                  <a:pt x="6650" y="3002"/>
                  <a:pt x="6527" y="2882"/>
                </a:cubicBezTo>
                <a:cubicBezTo>
                  <a:pt x="6404" y="2763"/>
                  <a:pt x="6073" y="2466"/>
                  <a:pt x="5796" y="2221"/>
                </a:cubicBezTo>
                <a:cubicBezTo>
                  <a:pt x="5519" y="1976"/>
                  <a:pt x="5157" y="1650"/>
                  <a:pt x="4991" y="1502"/>
                </a:cubicBezTo>
                <a:cubicBezTo>
                  <a:pt x="4826" y="1355"/>
                  <a:pt x="4551" y="1109"/>
                  <a:pt x="4377" y="955"/>
                </a:cubicBezTo>
                <a:cubicBezTo>
                  <a:pt x="4204" y="802"/>
                  <a:pt x="4038" y="653"/>
                  <a:pt x="4007" y="618"/>
                </a:cubicBezTo>
                <a:cubicBezTo>
                  <a:pt x="3976" y="584"/>
                  <a:pt x="3904" y="523"/>
                  <a:pt x="3851" y="485"/>
                </a:cubicBezTo>
                <a:cubicBezTo>
                  <a:pt x="3798" y="447"/>
                  <a:pt x="3648" y="316"/>
                  <a:pt x="3520" y="198"/>
                </a:cubicBezTo>
                <a:cubicBezTo>
                  <a:pt x="3302" y="-1"/>
                  <a:pt x="3278" y="-13"/>
                  <a:pt x="3169" y="8"/>
                </a:cubicBezTo>
                <a:close/>
              </a:path>
            </a:pathLst>
          </a:custGeom>
          <a:ln w="12700">
            <a:miter lim="400000"/>
          </a:ln>
        </p:spPr>
      </p:pic>
    </p:spTree>
    <p:extLst>
      <p:ext uri="{BB962C8B-B14F-4D97-AF65-F5344CB8AC3E}">
        <p14:creationId xmlns:p14="http://schemas.microsoft.com/office/powerpoint/2010/main" val="3853046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r>
              <a:rPr lang="en-CA" sz="6000" cap="none" dirty="0" smtClean="0"/>
              <a:t>Strategies for Increasing </a:t>
            </a:r>
            <a:r>
              <a:rPr lang="en-CA" sz="6000" cap="none" dirty="0"/>
              <a:t>M</a:t>
            </a:r>
            <a:r>
              <a:rPr lang="en-CA" sz="6000" cap="none" dirty="0" smtClean="0"/>
              <a:t>otivation</a:t>
            </a:r>
            <a:endParaRPr lang="en-CA" sz="6000" cap="none" dirty="0"/>
          </a:p>
        </p:txBody>
      </p:sp>
      <p:sp>
        <p:nvSpPr>
          <p:cNvPr id="3" name="Text Placeholder 2"/>
          <p:cNvSpPr>
            <a:spLocks noGrp="1"/>
          </p:cNvSpPr>
          <p:nvPr>
            <p:ph type="body" idx="1"/>
          </p:nvPr>
        </p:nvSpPr>
        <p:spPr>
          <a:xfrm>
            <a:off x="355600" y="2194560"/>
            <a:ext cx="12293600" cy="6332220"/>
          </a:xfrm>
        </p:spPr>
        <p:txBody>
          <a:bodyPr anchor="t"/>
          <a:lstStyle/>
          <a:p>
            <a:pPr marL="0" indent="0">
              <a:spcBef>
                <a:spcPts val="0"/>
              </a:spcBef>
              <a:buNone/>
            </a:pPr>
            <a:r>
              <a:rPr lang="en-US" sz="3600" b="1" i="1" dirty="0"/>
              <a:t>Understand what m</a:t>
            </a:r>
            <a:r>
              <a:rPr lang="en-US" sz="3600" b="1" i="1" dirty="0" smtClean="0"/>
              <a:t>otivates </a:t>
            </a:r>
            <a:r>
              <a:rPr lang="en-US" sz="3600" b="1" i="1" dirty="0"/>
              <a:t>y</a:t>
            </a:r>
            <a:r>
              <a:rPr lang="en-US" sz="3600" b="1" i="1" dirty="0" smtClean="0"/>
              <a:t>ou</a:t>
            </a:r>
            <a:endParaRPr lang="en-US" sz="3600" b="1" i="1" dirty="0"/>
          </a:p>
          <a:p>
            <a:pPr marL="0" indent="0">
              <a:spcBef>
                <a:spcPts val="0"/>
              </a:spcBef>
              <a:buNone/>
            </a:pPr>
            <a:r>
              <a:rPr lang="en-US" sz="3200" dirty="0" smtClean="0"/>
              <a:t>It </a:t>
            </a:r>
            <a:r>
              <a:rPr lang="en-US" sz="3200" dirty="0"/>
              <a:t>is essential to understand what motivates you because </a:t>
            </a:r>
            <a:r>
              <a:rPr lang="en-US" sz="3200" dirty="0" smtClean="0"/>
              <a:t>this </a:t>
            </a:r>
            <a:r>
              <a:rPr lang="en-US" sz="3200" dirty="0"/>
              <a:t>is the driving force </a:t>
            </a:r>
            <a:r>
              <a:rPr lang="en-US" sz="3200" dirty="0" smtClean="0"/>
              <a:t>that moves </a:t>
            </a:r>
            <a:r>
              <a:rPr lang="en-US" sz="3200" dirty="0"/>
              <a:t>you </a:t>
            </a:r>
            <a:r>
              <a:rPr lang="en-US" sz="3200" dirty="0" smtClean="0"/>
              <a:t>toward </a:t>
            </a:r>
            <a:r>
              <a:rPr lang="en-US" sz="3200" dirty="0"/>
              <a:t>your goals. Think about the times you were most energized or passionate about your </a:t>
            </a:r>
            <a:r>
              <a:rPr lang="en-US" sz="3200" dirty="0" smtClean="0"/>
              <a:t>work. </a:t>
            </a:r>
            <a:r>
              <a:rPr lang="en-US" sz="3200" dirty="0"/>
              <a:t>What was happening? Make a list of the specific things or activities that were most motivating for you and that increased your </a:t>
            </a:r>
            <a:r>
              <a:rPr lang="en-US" sz="3200" dirty="0" smtClean="0"/>
              <a:t>energy.</a:t>
            </a:r>
            <a:endParaRPr lang="en-US" sz="3200" dirty="0"/>
          </a:p>
          <a:p>
            <a:pPr marL="0" indent="0">
              <a:spcBef>
                <a:spcPts val="0"/>
              </a:spcBef>
              <a:buNone/>
            </a:pPr>
            <a:endParaRPr lang="en-CA" sz="3200" dirty="0"/>
          </a:p>
          <a:p>
            <a:pPr marL="0" indent="0">
              <a:spcBef>
                <a:spcPts val="0"/>
              </a:spcBef>
              <a:buNone/>
            </a:pPr>
            <a:r>
              <a:rPr lang="en-US" sz="3600" b="1" i="1" dirty="0"/>
              <a:t>Learn n</a:t>
            </a:r>
            <a:r>
              <a:rPr lang="en-US" sz="3600" b="1" i="1" dirty="0" smtClean="0"/>
              <a:t>ew </a:t>
            </a:r>
            <a:r>
              <a:rPr lang="en-US" sz="3600" b="1" i="1" dirty="0"/>
              <a:t>s</a:t>
            </a:r>
            <a:r>
              <a:rPr lang="en-US" sz="3600" b="1" i="1" dirty="0" smtClean="0"/>
              <a:t>kills </a:t>
            </a:r>
            <a:r>
              <a:rPr lang="en-US" sz="3600" b="1" i="1" dirty="0"/>
              <a:t>from </a:t>
            </a:r>
            <a:r>
              <a:rPr lang="en-US" sz="3600" b="1" i="1" dirty="0" smtClean="0"/>
              <a:t>others</a:t>
            </a:r>
            <a:endParaRPr lang="en-US" sz="3600" dirty="0"/>
          </a:p>
          <a:p>
            <a:pPr marL="0" indent="0">
              <a:spcBef>
                <a:spcPts val="0"/>
              </a:spcBef>
              <a:buNone/>
            </a:pPr>
            <a:r>
              <a:rPr lang="en-US" sz="3200" dirty="0"/>
              <a:t>Enhance your skills </a:t>
            </a:r>
            <a:r>
              <a:rPr lang="en-US" sz="3200" dirty="0" smtClean="0"/>
              <a:t>by working with </a:t>
            </a:r>
            <a:r>
              <a:rPr lang="en-US" sz="3200" dirty="0"/>
              <a:t>a mentor or by having someone coach you on a new task or competency. A mentor can offer new insights and </a:t>
            </a:r>
            <a:r>
              <a:rPr lang="en-US" sz="3200" dirty="0" smtClean="0"/>
              <a:t>perspectives </a:t>
            </a:r>
            <a:r>
              <a:rPr lang="en-US" sz="3200" dirty="0"/>
              <a:t>on enhancing skills and setting directions for further growth or development</a:t>
            </a:r>
            <a:r>
              <a:rPr lang="en-CA" sz="3200" dirty="0" smtClean="0"/>
              <a:t>.</a:t>
            </a:r>
            <a:endParaRPr lang="en-US" sz="3200" dirty="0"/>
          </a:p>
        </p:txBody>
      </p:sp>
    </p:spTree>
    <p:extLst>
      <p:ext uri="{BB962C8B-B14F-4D97-AF65-F5344CB8AC3E}">
        <p14:creationId xmlns:p14="http://schemas.microsoft.com/office/powerpoint/2010/main" val="16446505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5600" y="254000"/>
            <a:ext cx="12293600" cy="1231900"/>
          </a:xfrm>
        </p:spPr>
        <p:txBody>
          <a:bodyPr/>
          <a:lstStyle/>
          <a:p>
            <a:r>
              <a:rPr lang="en-CA" sz="6000" cap="none" dirty="0" smtClean="0"/>
              <a:t>Strategies for Increasing </a:t>
            </a:r>
            <a:r>
              <a:rPr lang="en-CA" sz="6000" cap="none" dirty="0"/>
              <a:t>M</a:t>
            </a:r>
            <a:r>
              <a:rPr lang="en-CA" sz="6000" cap="none" dirty="0" smtClean="0"/>
              <a:t>otivation</a:t>
            </a:r>
            <a:endParaRPr lang="en-CA" sz="6000" cap="none" dirty="0"/>
          </a:p>
        </p:txBody>
      </p:sp>
      <p:sp>
        <p:nvSpPr>
          <p:cNvPr id="3" name="Text Placeholder 2"/>
          <p:cNvSpPr>
            <a:spLocks noGrp="1"/>
          </p:cNvSpPr>
          <p:nvPr>
            <p:ph type="body" idx="1"/>
          </p:nvPr>
        </p:nvSpPr>
        <p:spPr>
          <a:xfrm>
            <a:off x="355600" y="2194560"/>
            <a:ext cx="12293600" cy="2583180"/>
          </a:xfrm>
        </p:spPr>
        <p:txBody>
          <a:bodyPr anchor="t"/>
          <a:lstStyle/>
          <a:p>
            <a:pPr marL="0" indent="0">
              <a:spcBef>
                <a:spcPts val="0"/>
              </a:spcBef>
              <a:buNone/>
            </a:pPr>
            <a:r>
              <a:rPr lang="en-US" sz="3600" b="1" i="1" dirty="0" smtClean="0"/>
              <a:t>Be solution </a:t>
            </a:r>
            <a:r>
              <a:rPr lang="en-US" sz="3600" b="1" i="1" dirty="0"/>
              <a:t>f</a:t>
            </a:r>
            <a:r>
              <a:rPr lang="en-US" sz="3600" b="1" i="1" dirty="0" smtClean="0"/>
              <a:t>ocused</a:t>
            </a:r>
            <a:endParaRPr lang="en-US" sz="3600" b="1" i="1" dirty="0"/>
          </a:p>
          <a:p>
            <a:pPr marL="0" indent="0">
              <a:spcBef>
                <a:spcPts val="0"/>
              </a:spcBef>
              <a:buNone/>
            </a:pPr>
            <a:r>
              <a:rPr lang="en-US" sz="3200" dirty="0"/>
              <a:t>When faced with </a:t>
            </a:r>
            <a:r>
              <a:rPr lang="en-US" sz="3200" dirty="0" smtClean="0"/>
              <a:t>challenges </a:t>
            </a:r>
            <a:r>
              <a:rPr lang="en-US" sz="3200" dirty="0"/>
              <a:t>or obstacles, take a solution-focused approach. Decide </a:t>
            </a:r>
            <a:r>
              <a:rPr lang="en-US" sz="3200" dirty="0" smtClean="0"/>
              <a:t>upon the </a:t>
            </a:r>
            <a:r>
              <a:rPr lang="en-US" sz="3200" dirty="0"/>
              <a:t>next steps for moving forward in lieu of redefining problems or assigning blame for current challenges</a:t>
            </a:r>
            <a:r>
              <a:rPr lang="en-US" sz="3200" dirty="0" smtClean="0"/>
              <a:t>.</a:t>
            </a:r>
            <a:endParaRPr lang="en-US" sz="3200" dirty="0"/>
          </a:p>
        </p:txBody>
      </p:sp>
    </p:spTree>
    <p:extLst>
      <p:ext uri="{BB962C8B-B14F-4D97-AF65-F5344CB8AC3E}">
        <p14:creationId xmlns:p14="http://schemas.microsoft.com/office/powerpoint/2010/main" val="138022710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r>
              <a:rPr lang="en-CA" sz="6000" cap="none" dirty="0" smtClean="0"/>
              <a:t>Strategies for Increasing </a:t>
            </a:r>
            <a:r>
              <a:rPr lang="en-CA" sz="6000" cap="none" dirty="0"/>
              <a:t>E</a:t>
            </a:r>
            <a:r>
              <a:rPr lang="en-CA" sz="6000" cap="none" dirty="0" smtClean="0"/>
              <a:t>mpathy</a:t>
            </a:r>
            <a:endParaRPr lang="en-CA" sz="6000" cap="none" dirty="0"/>
          </a:p>
        </p:txBody>
      </p:sp>
      <p:sp>
        <p:nvSpPr>
          <p:cNvPr id="3" name="Text Placeholder 2"/>
          <p:cNvSpPr>
            <a:spLocks noGrp="1"/>
          </p:cNvSpPr>
          <p:nvPr>
            <p:ph type="body" idx="1"/>
          </p:nvPr>
        </p:nvSpPr>
        <p:spPr>
          <a:xfrm>
            <a:off x="355600" y="2194560"/>
            <a:ext cx="12293600" cy="6332220"/>
          </a:xfrm>
        </p:spPr>
        <p:txBody>
          <a:bodyPr anchor="t"/>
          <a:lstStyle/>
          <a:p>
            <a:pPr marL="0" indent="0" fontAlgn="base">
              <a:buNone/>
            </a:pPr>
            <a:r>
              <a:rPr lang="en-US" sz="3600" b="1" i="1" dirty="0"/>
              <a:t>Demonstrate </a:t>
            </a:r>
            <a:r>
              <a:rPr lang="en-US" sz="3600" b="1" i="1" dirty="0" smtClean="0"/>
              <a:t>sincere </a:t>
            </a:r>
            <a:r>
              <a:rPr lang="en-US" sz="3600" b="1" i="1" dirty="0"/>
              <a:t>i</a:t>
            </a:r>
            <a:r>
              <a:rPr lang="en-US" sz="3600" b="1" i="1" dirty="0" smtClean="0"/>
              <a:t>nterest</a:t>
            </a:r>
            <a:endParaRPr lang="en-US" sz="3600" dirty="0"/>
          </a:p>
          <a:p>
            <a:pPr marL="0" indent="0">
              <a:spcBef>
                <a:spcPts val="0"/>
              </a:spcBef>
              <a:buNone/>
            </a:pPr>
            <a:r>
              <a:rPr lang="en-US" sz="3200" dirty="0" smtClean="0"/>
              <a:t>Demonstrate </a:t>
            </a:r>
            <a:r>
              <a:rPr lang="en-US" sz="3200" dirty="0"/>
              <a:t>that you have a sincere interest </a:t>
            </a:r>
            <a:r>
              <a:rPr lang="en-US" sz="3200" dirty="0" smtClean="0"/>
              <a:t>in people and </a:t>
            </a:r>
            <a:r>
              <a:rPr lang="en-US" sz="3200" dirty="0"/>
              <a:t>that you want to know about </a:t>
            </a:r>
            <a:r>
              <a:rPr lang="en-US" sz="3200" dirty="0" smtClean="0"/>
              <a:t>the things </a:t>
            </a:r>
            <a:r>
              <a:rPr lang="en-US" sz="3200" dirty="0"/>
              <a:t>that are important to them. Ask them questions about their hobbies, their families, and their aspirations</a:t>
            </a:r>
            <a:r>
              <a:rPr lang="en-US" sz="3200" dirty="0" smtClean="0"/>
              <a:t>.</a:t>
            </a:r>
            <a:endParaRPr lang="en-US" sz="3200" dirty="0"/>
          </a:p>
          <a:p>
            <a:pPr marL="0" indent="0">
              <a:buNone/>
            </a:pPr>
            <a:r>
              <a:rPr lang="en-US" sz="3600" b="1" i="1" dirty="0" smtClean="0"/>
              <a:t>Be </a:t>
            </a:r>
            <a:r>
              <a:rPr lang="en-US" sz="3600" b="1" i="1" dirty="0"/>
              <a:t>s</a:t>
            </a:r>
            <a:r>
              <a:rPr lang="en-US" sz="3600" b="1" i="1" dirty="0" smtClean="0"/>
              <a:t>ensitive </a:t>
            </a:r>
            <a:r>
              <a:rPr lang="en-US" sz="3600" b="1" i="1" dirty="0"/>
              <a:t>to </a:t>
            </a:r>
            <a:r>
              <a:rPr lang="en-US" sz="3600" b="1" i="1" dirty="0" smtClean="0"/>
              <a:t>nonverbal </a:t>
            </a:r>
            <a:r>
              <a:rPr lang="en-US" sz="3600" b="1" i="1" dirty="0"/>
              <a:t>c</a:t>
            </a:r>
            <a:r>
              <a:rPr lang="en-US" sz="3600" b="1" i="1" dirty="0" smtClean="0"/>
              <a:t>ues</a:t>
            </a:r>
            <a:endParaRPr lang="en-US" sz="3600" dirty="0"/>
          </a:p>
          <a:p>
            <a:pPr marL="0" indent="0">
              <a:spcBef>
                <a:spcPts val="0"/>
              </a:spcBef>
              <a:buNone/>
            </a:pPr>
            <a:r>
              <a:rPr lang="en-US" sz="3200" dirty="0"/>
              <a:t>Listen carefully to hear and observe the emotions </a:t>
            </a:r>
            <a:r>
              <a:rPr lang="en-US" sz="3200" dirty="0" smtClean="0"/>
              <a:t>that people </a:t>
            </a:r>
            <a:r>
              <a:rPr lang="en-US" sz="3200" dirty="0"/>
              <a:t>are communicating when they speak to you.. Be attentive </a:t>
            </a:r>
            <a:r>
              <a:rPr lang="en-US" sz="3200" dirty="0" smtClean="0"/>
              <a:t>to </a:t>
            </a:r>
            <a:r>
              <a:rPr lang="en-US" sz="3200" dirty="0"/>
              <a:t>their tone of voice, pace of speech, facial </a:t>
            </a:r>
            <a:r>
              <a:rPr lang="en-US" sz="3200" dirty="0" smtClean="0"/>
              <a:t>expressions </a:t>
            </a:r>
            <a:r>
              <a:rPr lang="en-US" sz="3200" dirty="0"/>
              <a:t>and gestures.  Emotion expressed nonverbally may </a:t>
            </a:r>
            <a:r>
              <a:rPr lang="en-US" sz="3200" dirty="0" smtClean="0"/>
              <a:t>communicate even more </a:t>
            </a:r>
            <a:r>
              <a:rPr lang="en-US" sz="3200" dirty="0"/>
              <a:t>than the words </a:t>
            </a:r>
            <a:r>
              <a:rPr lang="en-US" sz="3200" dirty="0" smtClean="0"/>
              <a:t>that people </a:t>
            </a:r>
            <a:r>
              <a:rPr lang="en-US" sz="3200" dirty="0"/>
              <a:t>use</a:t>
            </a:r>
            <a:r>
              <a:rPr lang="en-US" sz="3200" dirty="0" smtClean="0"/>
              <a:t>.</a:t>
            </a:r>
            <a:endParaRPr lang="en-US" sz="3200" dirty="0"/>
          </a:p>
        </p:txBody>
      </p:sp>
    </p:spTree>
    <p:extLst>
      <p:ext uri="{BB962C8B-B14F-4D97-AF65-F5344CB8AC3E}">
        <p14:creationId xmlns:p14="http://schemas.microsoft.com/office/powerpoint/2010/main" val="84614521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5600" y="254000"/>
            <a:ext cx="12293600" cy="1231900"/>
          </a:xfrm>
        </p:spPr>
        <p:txBody>
          <a:bodyPr/>
          <a:lstStyle/>
          <a:p>
            <a:r>
              <a:rPr lang="en-CA" sz="6000" cap="none" dirty="0" smtClean="0"/>
              <a:t>Strategies for Increasing </a:t>
            </a:r>
            <a:r>
              <a:rPr lang="en-CA" sz="6000" cap="none" dirty="0"/>
              <a:t>E</a:t>
            </a:r>
            <a:r>
              <a:rPr lang="en-CA" sz="6000" cap="none" dirty="0" smtClean="0"/>
              <a:t>mpathy</a:t>
            </a:r>
            <a:endParaRPr lang="en-CA" sz="6000" cap="none" dirty="0"/>
          </a:p>
        </p:txBody>
      </p:sp>
      <p:sp>
        <p:nvSpPr>
          <p:cNvPr id="3" name="Text Placeholder 2"/>
          <p:cNvSpPr>
            <a:spLocks noGrp="1"/>
          </p:cNvSpPr>
          <p:nvPr>
            <p:ph type="body" idx="1"/>
          </p:nvPr>
        </p:nvSpPr>
        <p:spPr>
          <a:xfrm>
            <a:off x="355600" y="2194560"/>
            <a:ext cx="12293600" cy="2948940"/>
          </a:xfrm>
        </p:spPr>
        <p:txBody>
          <a:bodyPr anchor="t"/>
          <a:lstStyle/>
          <a:p>
            <a:pPr marL="0" indent="0">
              <a:buNone/>
            </a:pPr>
            <a:r>
              <a:rPr lang="en-US" sz="3600" b="1" i="1" dirty="0"/>
              <a:t>Listen Actively</a:t>
            </a:r>
            <a:endParaRPr lang="en-US" sz="3600" dirty="0"/>
          </a:p>
          <a:p>
            <a:pPr marL="0" indent="0">
              <a:spcBef>
                <a:spcPts val="0"/>
              </a:spcBef>
              <a:buNone/>
            </a:pPr>
            <a:r>
              <a:rPr lang="en-US" sz="3200" dirty="0"/>
              <a:t>Take a colleague for coffee </a:t>
            </a:r>
            <a:r>
              <a:rPr lang="en-US" sz="3200" dirty="0" smtClean="0"/>
              <a:t>and practice being </a:t>
            </a:r>
            <a:r>
              <a:rPr lang="en-US" sz="3200" dirty="0"/>
              <a:t>an active </a:t>
            </a:r>
            <a:r>
              <a:rPr lang="en-US" sz="3200" dirty="0" smtClean="0"/>
              <a:t>listener. Demonstrate key </a:t>
            </a:r>
            <a:r>
              <a:rPr lang="en-US" sz="3200" dirty="0"/>
              <a:t>skills for active </a:t>
            </a:r>
            <a:r>
              <a:rPr lang="en-US" sz="3200" dirty="0" smtClean="0"/>
              <a:t>listening, such as </a:t>
            </a:r>
            <a:r>
              <a:rPr lang="en-US" sz="3200" dirty="0"/>
              <a:t>focusing, asking open-ended questions, and paraphrasing what is heard. When something is not </a:t>
            </a:r>
            <a:r>
              <a:rPr lang="en-US" sz="3200" dirty="0" smtClean="0"/>
              <a:t>understood, </a:t>
            </a:r>
            <a:r>
              <a:rPr lang="en-US" sz="3200" dirty="0"/>
              <a:t>active listeners ask for </a:t>
            </a:r>
            <a:r>
              <a:rPr lang="en-US" sz="3200" dirty="0" smtClean="0"/>
              <a:t>clarification.</a:t>
            </a:r>
            <a:endParaRPr lang="en-US" sz="3200" dirty="0"/>
          </a:p>
        </p:txBody>
      </p:sp>
      <p:pic>
        <p:nvPicPr>
          <p:cNvPr id="4" name="Picture 3"/>
          <p:cNvPicPr>
            <a:picLocks noChangeAspect="1"/>
          </p:cNvPicPr>
          <p:nvPr/>
        </p:nvPicPr>
        <p:blipFill>
          <a:blip r:embed="rId2"/>
          <a:stretch>
            <a:fillRect/>
          </a:stretch>
        </p:blipFill>
        <p:spPr>
          <a:xfrm>
            <a:off x="4387999" y="5546912"/>
            <a:ext cx="4228801" cy="2822725"/>
          </a:xfrm>
          <a:prstGeom prst="rect">
            <a:avLst/>
          </a:prstGeom>
        </p:spPr>
      </p:pic>
    </p:spTree>
    <p:extLst>
      <p:ext uri="{BB962C8B-B14F-4D97-AF65-F5344CB8AC3E}">
        <p14:creationId xmlns:p14="http://schemas.microsoft.com/office/powerpoint/2010/main" val="52585084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normAutofit fontScale="90000"/>
          </a:bodyPr>
          <a:lstStyle/>
          <a:p>
            <a:r>
              <a:rPr lang="en-CA" sz="6000" cap="none" dirty="0" smtClean="0"/>
              <a:t>Strategies for Increasing </a:t>
            </a:r>
            <a:r>
              <a:rPr lang="en-CA" sz="6000" cap="none" dirty="0"/>
              <a:t>S</a:t>
            </a:r>
            <a:r>
              <a:rPr lang="en-CA" sz="6000" cap="none" dirty="0" smtClean="0"/>
              <a:t>ocial </a:t>
            </a:r>
            <a:r>
              <a:rPr lang="en-CA" sz="6000" cap="none" dirty="0"/>
              <a:t>I</a:t>
            </a:r>
            <a:r>
              <a:rPr lang="en-CA" sz="6000" cap="none" dirty="0" smtClean="0"/>
              <a:t>nfluence</a:t>
            </a:r>
            <a:endParaRPr lang="en-CA" sz="6000" cap="none" dirty="0"/>
          </a:p>
        </p:txBody>
      </p:sp>
      <p:sp>
        <p:nvSpPr>
          <p:cNvPr id="3" name="Text Placeholder 2"/>
          <p:cNvSpPr>
            <a:spLocks noGrp="1"/>
          </p:cNvSpPr>
          <p:nvPr>
            <p:ph type="body" idx="1"/>
          </p:nvPr>
        </p:nvSpPr>
        <p:spPr>
          <a:xfrm>
            <a:off x="355600" y="2194560"/>
            <a:ext cx="12293600" cy="6332220"/>
          </a:xfrm>
        </p:spPr>
        <p:txBody>
          <a:bodyPr anchor="t"/>
          <a:lstStyle/>
          <a:p>
            <a:pPr marL="0" indent="0" fontAlgn="base">
              <a:buNone/>
            </a:pPr>
            <a:r>
              <a:rPr lang="en-US" sz="3600" b="1" i="1" dirty="0"/>
              <a:t>Access p</a:t>
            </a:r>
            <a:r>
              <a:rPr lang="en-US" sz="3600" b="1" i="1" dirty="0" smtClean="0"/>
              <a:t>rofessional </a:t>
            </a:r>
            <a:r>
              <a:rPr lang="en-US" sz="3600" b="1" i="1" dirty="0"/>
              <a:t>f</a:t>
            </a:r>
            <a:r>
              <a:rPr lang="en-US" sz="3600" b="1" i="1" dirty="0" smtClean="0"/>
              <a:t>orums</a:t>
            </a:r>
            <a:endParaRPr lang="en-US" sz="3600" dirty="0"/>
          </a:p>
          <a:p>
            <a:pPr marL="0" indent="0" fontAlgn="base">
              <a:spcBef>
                <a:spcPts val="0"/>
              </a:spcBef>
              <a:buNone/>
            </a:pPr>
            <a:r>
              <a:rPr lang="en-US" sz="3200" dirty="0"/>
              <a:t>Being part of professional associations and having a presence on appropriate </a:t>
            </a:r>
            <a:r>
              <a:rPr lang="en-US" sz="3200" dirty="0" smtClean="0"/>
              <a:t>online </a:t>
            </a:r>
            <a:r>
              <a:rPr lang="en-US" sz="3200" dirty="0"/>
              <a:t>forums assists </a:t>
            </a:r>
            <a:r>
              <a:rPr lang="en-US" sz="3200" dirty="0" smtClean="0"/>
              <a:t>in the </a:t>
            </a:r>
            <a:r>
              <a:rPr lang="en-US" sz="3200" dirty="0"/>
              <a:t>development </a:t>
            </a:r>
            <a:r>
              <a:rPr lang="en-US" sz="3200" dirty="0" smtClean="0"/>
              <a:t>of meaningful </a:t>
            </a:r>
            <a:r>
              <a:rPr lang="en-US" sz="3200" dirty="0"/>
              <a:t>contacts related to work and professional development activities. Contacts made through these venues may provide important </a:t>
            </a:r>
            <a:r>
              <a:rPr lang="en-US" sz="3200" dirty="0" smtClean="0"/>
              <a:t>networking </a:t>
            </a:r>
            <a:r>
              <a:rPr lang="en-US" sz="3200" dirty="0"/>
              <a:t>opportunities.</a:t>
            </a:r>
          </a:p>
          <a:p>
            <a:pPr marL="0" indent="0" fontAlgn="base">
              <a:buNone/>
            </a:pPr>
            <a:r>
              <a:rPr lang="en-US" sz="3600" b="1" i="1" dirty="0"/>
              <a:t>Inspire a </a:t>
            </a:r>
            <a:r>
              <a:rPr lang="en-US" sz="3600" b="1" i="1" dirty="0" smtClean="0"/>
              <a:t>unified </a:t>
            </a:r>
            <a:r>
              <a:rPr lang="en-US" sz="3600" b="1" i="1" dirty="0"/>
              <a:t>t</a:t>
            </a:r>
            <a:r>
              <a:rPr lang="en-US" sz="3600" b="1" i="1" dirty="0" smtClean="0"/>
              <a:t>eam </a:t>
            </a:r>
            <a:r>
              <a:rPr lang="en-US" sz="3600" b="1" i="1" dirty="0"/>
              <a:t>v</a:t>
            </a:r>
            <a:r>
              <a:rPr lang="en-US" sz="3600" b="1" i="1" dirty="0" smtClean="0"/>
              <a:t>ision</a:t>
            </a:r>
            <a:endParaRPr lang="en-US" sz="3600" dirty="0"/>
          </a:p>
          <a:p>
            <a:pPr marL="0" indent="0">
              <a:spcBef>
                <a:spcPts val="0"/>
              </a:spcBef>
              <a:buNone/>
            </a:pPr>
            <a:r>
              <a:rPr lang="en-US" sz="3200" dirty="0"/>
              <a:t>When </a:t>
            </a:r>
            <a:r>
              <a:rPr lang="en-US" sz="3200" dirty="0" smtClean="0"/>
              <a:t>leaders demonstrate </a:t>
            </a:r>
            <a:r>
              <a:rPr lang="en-US" sz="3200" dirty="0"/>
              <a:t>passion and energy about the organization, its goals and the work itself, they motivate others on their </a:t>
            </a:r>
            <a:r>
              <a:rPr lang="en-US" sz="3200" dirty="0" smtClean="0"/>
              <a:t>teams </a:t>
            </a:r>
            <a:r>
              <a:rPr lang="en-US" sz="3200" dirty="0"/>
              <a:t>to do the same. Similarly, when </a:t>
            </a:r>
            <a:r>
              <a:rPr lang="en-US" sz="3200" dirty="0" smtClean="0"/>
              <a:t>leaders create </a:t>
            </a:r>
            <a:r>
              <a:rPr lang="en-US" sz="3200" dirty="0"/>
              <a:t>a clear picture of future goals, team members can be engaged in conversations about the relevance of their </a:t>
            </a:r>
            <a:r>
              <a:rPr lang="en-US" sz="3200" dirty="0" smtClean="0"/>
              <a:t>roles </a:t>
            </a:r>
            <a:r>
              <a:rPr lang="en-US" sz="3200" dirty="0"/>
              <a:t>in fulfilling such a vision. </a:t>
            </a:r>
          </a:p>
        </p:txBody>
      </p:sp>
    </p:spTree>
    <p:extLst>
      <p:ext uri="{BB962C8B-B14F-4D97-AF65-F5344CB8AC3E}">
        <p14:creationId xmlns:p14="http://schemas.microsoft.com/office/powerpoint/2010/main" val="158976909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5600" y="254000"/>
            <a:ext cx="12293600" cy="1231900"/>
          </a:xfrm>
        </p:spPr>
        <p:txBody>
          <a:bodyPr>
            <a:normAutofit fontScale="90000"/>
          </a:bodyPr>
          <a:lstStyle/>
          <a:p>
            <a:r>
              <a:rPr lang="en-CA" sz="6000" cap="none" dirty="0" smtClean="0"/>
              <a:t>Strategies for Increasing Social Influence</a:t>
            </a:r>
            <a:endParaRPr lang="en-CA" sz="6000" cap="none" dirty="0"/>
          </a:p>
        </p:txBody>
      </p:sp>
      <p:sp>
        <p:nvSpPr>
          <p:cNvPr id="3" name="Text Placeholder 2"/>
          <p:cNvSpPr>
            <a:spLocks noGrp="1"/>
          </p:cNvSpPr>
          <p:nvPr>
            <p:ph type="body" idx="1"/>
          </p:nvPr>
        </p:nvSpPr>
        <p:spPr>
          <a:xfrm>
            <a:off x="355600" y="2194560"/>
            <a:ext cx="12293600" cy="3223260"/>
          </a:xfrm>
        </p:spPr>
        <p:txBody>
          <a:bodyPr anchor="t"/>
          <a:lstStyle/>
          <a:p>
            <a:pPr marL="0" indent="0" fontAlgn="base">
              <a:buNone/>
            </a:pPr>
            <a:r>
              <a:rPr lang="en-US" sz="3600" b="1" i="1" dirty="0"/>
              <a:t>Build a </a:t>
            </a:r>
            <a:r>
              <a:rPr lang="en-US" sz="3600" b="1" i="1" dirty="0" smtClean="0"/>
              <a:t>sense </a:t>
            </a:r>
            <a:r>
              <a:rPr lang="en-US" sz="3600" b="1" i="1" dirty="0"/>
              <a:t>of </a:t>
            </a:r>
            <a:r>
              <a:rPr lang="en-US" sz="3600" b="1" i="1" dirty="0" smtClean="0"/>
              <a:t>team</a:t>
            </a:r>
            <a:endParaRPr lang="en-US" sz="3600" dirty="0"/>
          </a:p>
          <a:p>
            <a:pPr marL="0" indent="0">
              <a:spcBef>
                <a:spcPts val="0"/>
              </a:spcBef>
              <a:buNone/>
            </a:pPr>
            <a:r>
              <a:rPr lang="en-US" sz="3200" dirty="0"/>
              <a:t>Carrying out team-building activities with members of the </a:t>
            </a:r>
            <a:r>
              <a:rPr lang="en-US" sz="3200" dirty="0" smtClean="0"/>
              <a:t>workplace community </a:t>
            </a:r>
            <a:r>
              <a:rPr lang="en-US" sz="3200" dirty="0"/>
              <a:t>is critical for fostering mutual understanding of personal </a:t>
            </a:r>
            <a:r>
              <a:rPr lang="en-US" sz="3200" dirty="0" smtClean="0"/>
              <a:t>preferences, </a:t>
            </a:r>
            <a:r>
              <a:rPr lang="en-US" sz="3200" dirty="0"/>
              <a:t>and for appreciating </a:t>
            </a:r>
            <a:r>
              <a:rPr lang="en-US" sz="3200" dirty="0" smtClean="0"/>
              <a:t>individual differences</a:t>
            </a:r>
            <a:r>
              <a:rPr lang="en-US" sz="3200" dirty="0"/>
              <a:t>. Such activities contribute to the cohesion of the team </a:t>
            </a:r>
            <a:r>
              <a:rPr lang="en-US" sz="3200" dirty="0" smtClean="0"/>
              <a:t>and to </a:t>
            </a:r>
            <a:r>
              <a:rPr lang="en-US" sz="3200" dirty="0"/>
              <a:t>greater ease in working as a </a:t>
            </a:r>
            <a:r>
              <a:rPr lang="en-US" sz="3200" dirty="0" smtClean="0"/>
              <a:t>collective.</a:t>
            </a:r>
            <a:endParaRPr lang="en-US" sz="3200" dirty="0"/>
          </a:p>
        </p:txBody>
      </p:sp>
    </p:spTree>
    <p:extLst>
      <p:ext uri="{BB962C8B-B14F-4D97-AF65-F5344CB8AC3E}">
        <p14:creationId xmlns:p14="http://schemas.microsoft.com/office/powerpoint/2010/main" val="25755965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idx="1"/>
          </p:nvPr>
        </p:nvSpPr>
        <p:spPr>
          <a:xfrm>
            <a:off x="650875" y="996315"/>
            <a:ext cx="11703050" cy="6435725"/>
          </a:xfrm>
        </p:spPr>
        <p:txBody>
          <a:bodyPr/>
          <a:lstStyle/>
          <a:p>
            <a:pPr marL="0" indent="0" algn="ctr">
              <a:spcBef>
                <a:spcPts val="1422"/>
              </a:spcBef>
              <a:buSzTx/>
              <a:buFont typeface="Gill Sans Light" charset="0"/>
              <a:buNone/>
              <a:defRPr sz="7000" b="1"/>
            </a:pPr>
            <a:r>
              <a:rPr lang="en-CA" sz="7000" b="1" smtClean="0"/>
              <a:t>Thank you</a:t>
            </a:r>
            <a:r>
              <a:rPr sz="7000" b="1" smtClean="0"/>
              <a:t>!</a:t>
            </a:r>
            <a:endParaRPr sz="7000" b="1"/>
          </a:p>
        </p:txBody>
      </p:sp>
    </p:spTree>
    <p:extLst>
      <p:ext uri="{BB962C8B-B14F-4D97-AF65-F5344CB8AC3E}">
        <p14:creationId xmlns:p14="http://schemas.microsoft.com/office/powerpoint/2010/main" val="94006319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072" y="821477"/>
            <a:ext cx="9345910" cy="1492245"/>
          </a:xfrm>
        </p:spPr>
        <p:txBody>
          <a:bodyPr/>
          <a:lstStyle/>
          <a:p>
            <a:pPr algn="ctr"/>
            <a:r>
              <a:rPr lang="en-CA" dirty="0" smtClean="0"/>
              <a:t>What is emotional intelligence?</a:t>
            </a:r>
            <a:endParaRPr lang="en-CA" dirty="0"/>
          </a:p>
        </p:txBody>
      </p:sp>
      <p:sp>
        <p:nvSpPr>
          <p:cNvPr id="3" name="Text Placeholder 2"/>
          <p:cNvSpPr>
            <a:spLocks noGrp="1"/>
          </p:cNvSpPr>
          <p:nvPr>
            <p:ph type="body" idx="1"/>
          </p:nvPr>
        </p:nvSpPr>
        <p:spPr>
          <a:xfrm>
            <a:off x="618564" y="3187700"/>
            <a:ext cx="11456895" cy="4235076"/>
          </a:xfrm>
        </p:spPr>
        <p:txBody>
          <a:bodyPr anchor="t">
            <a:normAutofit/>
          </a:bodyPr>
          <a:lstStyle/>
          <a:p>
            <a:pPr lvl="0"/>
            <a:r>
              <a:rPr lang="en-CA" dirty="0" smtClean="0"/>
              <a:t>In the early 1990’s, psychologists </a:t>
            </a:r>
            <a:r>
              <a:rPr lang="en-CA" dirty="0"/>
              <a:t>Peter </a:t>
            </a:r>
            <a:r>
              <a:rPr lang="en-CA" dirty="0" err="1"/>
              <a:t>Salovey</a:t>
            </a:r>
            <a:r>
              <a:rPr lang="en-CA" dirty="0"/>
              <a:t> and Jack Mayer </a:t>
            </a:r>
            <a:r>
              <a:rPr lang="en-CA" dirty="0" smtClean="0"/>
              <a:t>were </a:t>
            </a:r>
            <a:r>
              <a:rPr lang="en-CA" dirty="0"/>
              <a:t>the first to theorize that people vary in </a:t>
            </a:r>
            <a:r>
              <a:rPr lang="en-CA" dirty="0" smtClean="0"/>
              <a:t>terms </a:t>
            </a:r>
            <a:r>
              <a:rPr lang="en-CA" dirty="0"/>
              <a:t>of their capacities to </a:t>
            </a:r>
            <a:r>
              <a:rPr lang="en-CA" b="1" dirty="0"/>
              <a:t>perceive</a:t>
            </a:r>
            <a:r>
              <a:rPr lang="en-CA" dirty="0"/>
              <a:t>, </a:t>
            </a:r>
            <a:r>
              <a:rPr lang="en-CA" b="1" dirty="0"/>
              <a:t>understand</a:t>
            </a:r>
            <a:r>
              <a:rPr lang="en-CA" dirty="0"/>
              <a:t>, and </a:t>
            </a:r>
            <a:r>
              <a:rPr lang="en-CA" b="1" dirty="0"/>
              <a:t>use their emotions</a:t>
            </a:r>
            <a:r>
              <a:rPr lang="en-CA" dirty="0"/>
              <a:t>. They named this capacity </a:t>
            </a:r>
            <a:r>
              <a:rPr lang="en-CA" i="1" dirty="0"/>
              <a:t>emotional intelligence</a:t>
            </a:r>
            <a:r>
              <a:rPr lang="en-CA" i="1" dirty="0" smtClean="0"/>
              <a:t>.</a:t>
            </a:r>
          </a:p>
        </p:txBody>
      </p:sp>
    </p:spTree>
    <p:extLst>
      <p:ext uri="{BB962C8B-B14F-4D97-AF65-F5344CB8AC3E}">
        <p14:creationId xmlns:p14="http://schemas.microsoft.com/office/powerpoint/2010/main" val="10366848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Emotional intelligence in the workplace</a:t>
            </a:r>
            <a:endParaRPr lang="en-CA" dirty="0"/>
          </a:p>
        </p:txBody>
      </p:sp>
      <p:sp>
        <p:nvSpPr>
          <p:cNvPr id="3" name="Text Placeholder 2"/>
          <p:cNvSpPr>
            <a:spLocks noGrp="1"/>
          </p:cNvSpPr>
          <p:nvPr>
            <p:ph type="body" idx="1"/>
          </p:nvPr>
        </p:nvSpPr>
        <p:spPr>
          <a:xfrm>
            <a:off x="355600" y="3446780"/>
            <a:ext cx="12293600" cy="4714240"/>
          </a:xfrm>
        </p:spPr>
        <p:txBody>
          <a:bodyPr anchor="t"/>
          <a:lstStyle/>
          <a:p>
            <a:r>
              <a:rPr lang="en-CA" dirty="0" smtClean="0"/>
              <a:t>The concept of applying emotional intelligence in the workplace was conceptualized by Daniel Goleman in his books </a:t>
            </a:r>
            <a:r>
              <a:rPr lang="en-CA" i="1" dirty="0" smtClean="0"/>
              <a:t>Emotional Intelligence</a:t>
            </a:r>
            <a:r>
              <a:rPr lang="en-CA" dirty="0" smtClean="0"/>
              <a:t> and </a:t>
            </a:r>
            <a:r>
              <a:rPr lang="en-CA" i="1" dirty="0" smtClean="0"/>
              <a:t>Working with Emotional Intelligence</a:t>
            </a:r>
            <a:r>
              <a:rPr lang="en-CA" dirty="0" smtClean="0"/>
              <a:t>.</a:t>
            </a:r>
            <a:endParaRPr lang="en-US" dirty="0" smtClean="0"/>
          </a:p>
          <a:p>
            <a:pPr lvl="0"/>
            <a:r>
              <a:rPr lang="en-CA" dirty="0" smtClean="0"/>
              <a:t>Goleman </a:t>
            </a:r>
            <a:r>
              <a:rPr lang="en-CA" dirty="0"/>
              <a:t>was interested in understanding the EI competencies that link </a:t>
            </a:r>
            <a:r>
              <a:rPr lang="en-CA" dirty="0" smtClean="0"/>
              <a:t>with enhanced work performance. </a:t>
            </a:r>
            <a:r>
              <a:rPr lang="en-CA" sz="2400" dirty="0" smtClean="0"/>
              <a:t>(</a:t>
            </a:r>
            <a:r>
              <a:rPr lang="en-CA" sz="2400" dirty="0" err="1" smtClean="0"/>
              <a:t>McDermont</a:t>
            </a:r>
            <a:r>
              <a:rPr lang="en-CA" sz="2400" dirty="0" smtClean="0"/>
              <a:t>, 2008)</a:t>
            </a:r>
            <a:endParaRPr lang="en-US" sz="2400" dirty="0"/>
          </a:p>
        </p:txBody>
      </p:sp>
    </p:spTree>
    <p:extLst>
      <p:ext uri="{BB962C8B-B14F-4D97-AF65-F5344CB8AC3E}">
        <p14:creationId xmlns:p14="http://schemas.microsoft.com/office/powerpoint/2010/main" val="18351643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Emotional Intelligence defined</a:t>
            </a:r>
            <a:endParaRPr lang="en-CA" dirty="0"/>
          </a:p>
        </p:txBody>
      </p:sp>
      <p:sp>
        <p:nvSpPr>
          <p:cNvPr id="4" name="Text Placeholder 3"/>
          <p:cNvSpPr>
            <a:spLocks noGrp="1"/>
          </p:cNvSpPr>
          <p:nvPr>
            <p:ph type="body" idx="1"/>
          </p:nvPr>
        </p:nvSpPr>
        <p:spPr>
          <a:xfrm>
            <a:off x="355600" y="4376420"/>
            <a:ext cx="5892800" cy="4493260"/>
          </a:xfrm>
        </p:spPr>
        <p:txBody>
          <a:bodyPr anchor="t"/>
          <a:lstStyle/>
          <a:p>
            <a:pPr lvl="0"/>
            <a:r>
              <a:rPr lang="en-CA" dirty="0"/>
              <a:t>Recognize and manage our own emotions and to respond effectively to those of </a:t>
            </a:r>
            <a:r>
              <a:rPr lang="en-CA" dirty="0" smtClean="0"/>
              <a:t>others</a:t>
            </a:r>
            <a:endParaRPr lang="en-US" dirty="0"/>
          </a:p>
          <a:p>
            <a:r>
              <a:rPr lang="en-CA" dirty="0"/>
              <a:t>Understand why </a:t>
            </a:r>
            <a:r>
              <a:rPr lang="en-CA" dirty="0" smtClean="0"/>
              <a:t>people feel the things they do</a:t>
            </a:r>
            <a:endParaRPr lang="en-CA" dirty="0"/>
          </a:p>
        </p:txBody>
      </p:sp>
      <p:sp>
        <p:nvSpPr>
          <p:cNvPr id="5" name="Text Placeholder 3"/>
          <p:cNvSpPr txBox="1">
            <a:spLocks/>
          </p:cNvSpPr>
          <p:nvPr/>
        </p:nvSpPr>
        <p:spPr>
          <a:xfrm>
            <a:off x="6502400" y="4376420"/>
            <a:ext cx="6146800" cy="47675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t"/>
          <a:lstStyle>
            <a:lvl1pPr marL="304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685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066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447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1828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a:lstStyle>
          <a:p>
            <a:pPr lvl="0"/>
            <a:r>
              <a:rPr lang="en-CA" dirty="0"/>
              <a:t>Express emotion in a way productive to the </a:t>
            </a:r>
            <a:r>
              <a:rPr lang="en-CA" dirty="0" smtClean="0"/>
              <a:t>conversation</a:t>
            </a:r>
            <a:endParaRPr lang="en-US" dirty="0"/>
          </a:p>
          <a:p>
            <a:pPr lvl="0"/>
            <a:r>
              <a:rPr lang="en-CA" dirty="0"/>
              <a:t>Apply our knowledge of emotions (self and others) as a motivation tool and a guide to </a:t>
            </a:r>
            <a:r>
              <a:rPr lang="en-CA" dirty="0" smtClean="0"/>
              <a:t>building relationships</a:t>
            </a:r>
            <a:endParaRPr lang="en-US" dirty="0"/>
          </a:p>
        </p:txBody>
      </p:sp>
      <p:sp>
        <p:nvSpPr>
          <p:cNvPr id="6" name="TextBox 5"/>
          <p:cNvSpPr txBox="1"/>
          <p:nvPr/>
        </p:nvSpPr>
        <p:spPr>
          <a:xfrm>
            <a:off x="355600" y="3065967"/>
            <a:ext cx="12039600"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CA" dirty="0"/>
              <a:t>Emotional intelligence is defined as the capacity to: </a:t>
            </a:r>
            <a:endParaRPr lang="en-US" dirty="0"/>
          </a:p>
        </p:txBody>
      </p:sp>
    </p:spTree>
    <p:extLst>
      <p:ext uri="{BB962C8B-B14F-4D97-AF65-F5344CB8AC3E}">
        <p14:creationId xmlns:p14="http://schemas.microsoft.com/office/powerpoint/2010/main" val="18377959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Benefits of high emotional intelligence</a:t>
            </a:r>
            <a:endParaRPr lang="en-CA" dirty="0"/>
          </a:p>
        </p:txBody>
      </p:sp>
      <p:sp>
        <p:nvSpPr>
          <p:cNvPr id="3" name="Text Placeholder 2"/>
          <p:cNvSpPr>
            <a:spLocks noGrp="1"/>
          </p:cNvSpPr>
          <p:nvPr>
            <p:ph type="body" idx="1"/>
          </p:nvPr>
        </p:nvSpPr>
        <p:spPr>
          <a:xfrm>
            <a:off x="355600" y="3187700"/>
            <a:ext cx="12293600" cy="6070600"/>
          </a:xfrm>
        </p:spPr>
        <p:txBody>
          <a:bodyPr anchor="t"/>
          <a:lstStyle/>
          <a:p>
            <a:r>
              <a:rPr lang="en-CA" sz="4000" dirty="0"/>
              <a:t>Emotional Intelligence allows us to recognize our emotions, </a:t>
            </a:r>
            <a:r>
              <a:rPr lang="en-CA" sz="4000" dirty="0" smtClean="0"/>
              <a:t>and to understand the </a:t>
            </a:r>
            <a:r>
              <a:rPr lang="en-CA" sz="4000" dirty="0"/>
              <a:t>way we express them and how they affect others. </a:t>
            </a:r>
            <a:endParaRPr lang="en-US" sz="4000" dirty="0"/>
          </a:p>
          <a:p>
            <a:r>
              <a:rPr lang="en-CA" sz="4000" dirty="0"/>
              <a:t>With high emotional intelligence, we are aware of our feelings, and how to regulate them when dealing with others. </a:t>
            </a:r>
            <a:endParaRPr lang="en-US" sz="4000" dirty="0"/>
          </a:p>
          <a:p>
            <a:r>
              <a:rPr lang="en-CA" sz="4000" dirty="0"/>
              <a:t>Our understanding of people’s emotions increases </a:t>
            </a:r>
            <a:r>
              <a:rPr lang="en-CA" sz="4000" dirty="0" smtClean="0"/>
              <a:t>our </a:t>
            </a:r>
            <a:r>
              <a:rPr lang="en-CA" sz="4000" dirty="0"/>
              <a:t>capacity to build strong relationships and teams </a:t>
            </a:r>
            <a:r>
              <a:rPr lang="en-CA" sz="2800" dirty="0"/>
              <a:t>(</a:t>
            </a:r>
            <a:r>
              <a:rPr lang="en-CA" sz="2800" dirty="0" err="1"/>
              <a:t>Shults</a:t>
            </a:r>
            <a:r>
              <a:rPr lang="en-CA" sz="2800" dirty="0"/>
              <a:t>, 2015)</a:t>
            </a:r>
            <a:endParaRPr lang="en-US" sz="2800" dirty="0"/>
          </a:p>
        </p:txBody>
      </p:sp>
    </p:spTree>
    <p:extLst>
      <p:ext uri="{BB962C8B-B14F-4D97-AF65-F5344CB8AC3E}">
        <p14:creationId xmlns:p14="http://schemas.microsoft.com/office/powerpoint/2010/main" val="1304927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955948"/>
            <a:ext cx="9345910" cy="1492245"/>
          </a:xfrm>
        </p:spPr>
        <p:txBody>
          <a:bodyPr/>
          <a:lstStyle/>
          <a:p>
            <a:r>
              <a:rPr lang="en-CA" cap="none" dirty="0" smtClean="0"/>
              <a:t>Benefits of High </a:t>
            </a:r>
            <a:r>
              <a:rPr lang="en-CA" cap="none" dirty="0"/>
              <a:t>E</a:t>
            </a:r>
            <a:r>
              <a:rPr lang="en-CA" cap="none" dirty="0" smtClean="0"/>
              <a:t>motional </a:t>
            </a:r>
            <a:r>
              <a:rPr lang="en-CA" cap="none" dirty="0"/>
              <a:t>I</a:t>
            </a:r>
            <a:r>
              <a:rPr lang="en-CA" cap="none" dirty="0" smtClean="0"/>
              <a:t>ntelligence</a:t>
            </a:r>
            <a:endParaRPr lang="en-CA" cap="none" dirty="0"/>
          </a:p>
        </p:txBody>
      </p:sp>
      <p:sp>
        <p:nvSpPr>
          <p:cNvPr id="3" name="Text Placeholder 2"/>
          <p:cNvSpPr>
            <a:spLocks noGrp="1"/>
          </p:cNvSpPr>
          <p:nvPr>
            <p:ph type="body" idx="1"/>
          </p:nvPr>
        </p:nvSpPr>
        <p:spPr>
          <a:xfrm>
            <a:off x="355600" y="1991821"/>
            <a:ext cx="12649200" cy="6748780"/>
          </a:xfrm>
        </p:spPr>
        <p:txBody>
          <a:bodyPr anchor="t"/>
          <a:lstStyle/>
          <a:p>
            <a:r>
              <a:rPr lang="en-US" sz="4000" dirty="0"/>
              <a:t>Emotional Intelligence </a:t>
            </a:r>
            <a:r>
              <a:rPr lang="en-US" sz="4000" dirty="0" smtClean="0"/>
              <a:t>has </a:t>
            </a:r>
            <a:r>
              <a:rPr lang="en-US" sz="4000" dirty="0"/>
              <a:t>been linked with positive mental health and inversely correlated with stress and emotional distress.</a:t>
            </a:r>
          </a:p>
          <a:p>
            <a:r>
              <a:rPr lang="en-US" sz="4000" dirty="0"/>
              <a:t>Research suggests a positive relationship between Emotional Intelligence and coping capacities. </a:t>
            </a:r>
          </a:p>
          <a:p>
            <a:r>
              <a:rPr lang="en-US" sz="4000" dirty="0"/>
              <a:t>Such outcomes suggest that having the ability to </a:t>
            </a:r>
            <a:r>
              <a:rPr lang="en-US" sz="4000" b="1" dirty="0"/>
              <a:t>understand and manage emotions </a:t>
            </a:r>
            <a:r>
              <a:rPr lang="en-US" sz="4000" dirty="0"/>
              <a:t>may be an important consideration in problem-solving difficult situations, especially those involving interpersonal relationships.</a:t>
            </a:r>
          </a:p>
        </p:txBody>
      </p:sp>
    </p:spTree>
    <p:extLst>
      <p:ext uri="{BB962C8B-B14F-4D97-AF65-F5344CB8AC3E}">
        <p14:creationId xmlns:p14="http://schemas.microsoft.com/office/powerpoint/2010/main" val="5388399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Emotional intelligence competencies</a:t>
            </a:r>
            <a:endParaRPr lang="en-CA" dirty="0"/>
          </a:p>
        </p:txBody>
      </p:sp>
      <p:sp>
        <p:nvSpPr>
          <p:cNvPr id="3" name="Text Placeholder 2"/>
          <p:cNvSpPr>
            <a:spLocks noGrp="1"/>
          </p:cNvSpPr>
          <p:nvPr>
            <p:ph type="body" idx="1"/>
          </p:nvPr>
        </p:nvSpPr>
        <p:spPr>
          <a:xfrm>
            <a:off x="355600" y="3187700"/>
            <a:ext cx="12293600" cy="5293360"/>
          </a:xfrm>
        </p:spPr>
        <p:txBody>
          <a:bodyPr anchor="t"/>
          <a:lstStyle/>
          <a:p>
            <a:r>
              <a:rPr lang="en-CA" sz="4000" dirty="0"/>
              <a:t>Goleman identifies 5 competencies or skill areas related to Emotional </a:t>
            </a:r>
            <a:r>
              <a:rPr lang="en-CA" sz="4000" dirty="0" smtClean="0"/>
              <a:t>Intelligence</a:t>
            </a:r>
            <a:endParaRPr lang="en-US" sz="4000" dirty="0"/>
          </a:p>
          <a:p>
            <a:r>
              <a:rPr lang="en-CA" sz="4000" dirty="0"/>
              <a:t>The first three components </a:t>
            </a:r>
            <a:r>
              <a:rPr lang="en-CA" sz="4000" dirty="0" smtClean="0"/>
              <a:t>are </a:t>
            </a:r>
            <a:r>
              <a:rPr lang="en-CA" sz="4000" dirty="0"/>
              <a:t>self-management skills. The last </a:t>
            </a:r>
            <a:r>
              <a:rPr lang="en-CA" sz="4000" dirty="0" smtClean="0"/>
              <a:t>two </a:t>
            </a:r>
            <a:r>
              <a:rPr lang="en-CA" sz="4000" dirty="0"/>
              <a:t>concern a person’s ability to </a:t>
            </a:r>
            <a:r>
              <a:rPr lang="en-CA" sz="4000" dirty="0" smtClean="0"/>
              <a:t>effectively manage </a:t>
            </a:r>
            <a:r>
              <a:rPr lang="en-CA" sz="4000" dirty="0"/>
              <a:t>relationships with others.</a:t>
            </a:r>
            <a:endParaRPr lang="en-US" sz="4000" dirty="0"/>
          </a:p>
        </p:txBody>
      </p:sp>
    </p:spTree>
    <p:extLst>
      <p:ext uri="{BB962C8B-B14F-4D97-AF65-F5344CB8AC3E}">
        <p14:creationId xmlns:p14="http://schemas.microsoft.com/office/powerpoint/2010/main" val="4957631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231900"/>
          </a:xfrm>
        </p:spPr>
        <p:txBody>
          <a:bodyPr/>
          <a:lstStyle/>
          <a:p>
            <a:pPr algn="ctr"/>
            <a:r>
              <a:rPr lang="en-CA" sz="6000" cap="none" dirty="0" smtClean="0"/>
              <a:t>Emotional Intelligence </a:t>
            </a:r>
            <a:r>
              <a:rPr lang="en-CA" sz="6000" cap="none" dirty="0"/>
              <a:t>C</a:t>
            </a:r>
            <a:r>
              <a:rPr lang="en-CA" sz="6000" cap="none" dirty="0" smtClean="0"/>
              <a:t>ompetencies</a:t>
            </a:r>
            <a:endParaRPr lang="en-CA" sz="6000" cap="none" dirty="0"/>
          </a:p>
        </p:txBody>
      </p:sp>
      <p:sp>
        <p:nvSpPr>
          <p:cNvPr id="3" name="Text Placeholder 2"/>
          <p:cNvSpPr>
            <a:spLocks noGrp="1"/>
          </p:cNvSpPr>
          <p:nvPr>
            <p:ph type="body" idx="1"/>
          </p:nvPr>
        </p:nvSpPr>
        <p:spPr>
          <a:xfrm>
            <a:off x="355600" y="1485900"/>
            <a:ext cx="12293600" cy="7543800"/>
          </a:xfrm>
        </p:spPr>
        <p:txBody>
          <a:bodyPr anchor="t"/>
          <a:lstStyle/>
          <a:p>
            <a:pPr>
              <a:spcBef>
                <a:spcPts val="0"/>
              </a:spcBef>
            </a:pPr>
            <a:r>
              <a:rPr lang="en-US" sz="3600" i="1" dirty="0" smtClean="0"/>
              <a:t>Self-awareness</a:t>
            </a:r>
            <a:r>
              <a:rPr lang="en-US" sz="3600" dirty="0" smtClean="0"/>
              <a:t>—knowing </a:t>
            </a:r>
            <a:r>
              <a:rPr lang="en-US" sz="3600" dirty="0"/>
              <a:t>one’s strengths, challenges, drives, values, and impact on others</a:t>
            </a:r>
          </a:p>
          <a:p>
            <a:pPr>
              <a:spcBef>
                <a:spcPts val="0"/>
              </a:spcBef>
            </a:pPr>
            <a:r>
              <a:rPr lang="en-CA" sz="3600" i="1" dirty="0" smtClean="0"/>
              <a:t>Self-regulation</a:t>
            </a:r>
            <a:r>
              <a:rPr lang="en-CA" sz="3600" dirty="0" smtClean="0"/>
              <a:t>—controlling </a:t>
            </a:r>
            <a:r>
              <a:rPr lang="en-CA" sz="3600" dirty="0"/>
              <a:t>or redirecting disruptive impulses and moods</a:t>
            </a:r>
            <a:endParaRPr lang="en-US" sz="3600" dirty="0"/>
          </a:p>
          <a:p>
            <a:pPr>
              <a:spcBef>
                <a:spcPts val="0"/>
              </a:spcBef>
            </a:pPr>
            <a:r>
              <a:rPr lang="en-CA" sz="3600" i="1" dirty="0" smtClean="0"/>
              <a:t>Motivation</a:t>
            </a:r>
            <a:r>
              <a:rPr lang="en-CA" sz="3600" dirty="0" smtClean="0"/>
              <a:t>—pursuing </a:t>
            </a:r>
            <a:r>
              <a:rPr lang="en-CA" sz="3600" dirty="0"/>
              <a:t>achievement with unusual internal energy and determination</a:t>
            </a:r>
            <a:endParaRPr lang="en-US" sz="3600" dirty="0"/>
          </a:p>
          <a:p>
            <a:pPr>
              <a:spcBef>
                <a:spcPts val="0"/>
              </a:spcBef>
            </a:pPr>
            <a:r>
              <a:rPr lang="en-CA" sz="3600" i="1" dirty="0" smtClean="0"/>
              <a:t>Empathy</a:t>
            </a:r>
            <a:r>
              <a:rPr lang="en-CA" sz="3600" dirty="0" smtClean="0"/>
              <a:t>—having </a:t>
            </a:r>
            <a:r>
              <a:rPr lang="en-CA" sz="3600" dirty="0"/>
              <a:t>sensitivity to and expressing understanding of people’s perspectives and emotions</a:t>
            </a:r>
            <a:endParaRPr lang="en-US" sz="3600" dirty="0"/>
          </a:p>
          <a:p>
            <a:pPr>
              <a:spcBef>
                <a:spcPts val="0"/>
              </a:spcBef>
            </a:pPr>
            <a:r>
              <a:rPr lang="en-CA" sz="3600" i="1" dirty="0" smtClean="0"/>
              <a:t>Social </a:t>
            </a:r>
            <a:r>
              <a:rPr lang="en-CA" sz="3600" i="1" dirty="0"/>
              <a:t>Influence (social skill)</a:t>
            </a:r>
            <a:r>
              <a:rPr lang="en-CA" sz="3600" dirty="0"/>
              <a:t>—building rapport with, engaging and inspiring others </a:t>
            </a:r>
            <a:endParaRPr lang="en-US" sz="3600" dirty="0"/>
          </a:p>
          <a:p>
            <a:pPr marL="0" indent="0" algn="ctr">
              <a:buNone/>
            </a:pPr>
            <a:r>
              <a:rPr lang="en-CA" sz="4000" i="1" dirty="0"/>
              <a:t>W</a:t>
            </a:r>
            <a:r>
              <a:rPr lang="en-CA" sz="4000" i="1" dirty="0" smtClean="0"/>
              <a:t>e </a:t>
            </a:r>
            <a:r>
              <a:rPr lang="en-CA" sz="4000" i="1" dirty="0"/>
              <a:t>can strengthen these abilities through </a:t>
            </a:r>
            <a:r>
              <a:rPr lang="en-CA" sz="4000" b="1" i="1" dirty="0"/>
              <a:t>persistence</a:t>
            </a:r>
            <a:r>
              <a:rPr lang="en-CA" sz="4000" i="1" dirty="0"/>
              <a:t>, </a:t>
            </a:r>
            <a:r>
              <a:rPr lang="en-CA" sz="4000" b="1" i="1" dirty="0"/>
              <a:t>practice</a:t>
            </a:r>
            <a:r>
              <a:rPr lang="en-CA" sz="4000" i="1" dirty="0"/>
              <a:t>, and </a:t>
            </a:r>
            <a:r>
              <a:rPr lang="en-CA" sz="4000" b="1" i="1" dirty="0"/>
              <a:t>feedback</a:t>
            </a:r>
            <a:r>
              <a:rPr lang="en-CA" sz="4000" i="1" dirty="0"/>
              <a:t> from colleagues or </a:t>
            </a:r>
            <a:r>
              <a:rPr lang="en-CA" sz="4000" i="1" dirty="0" smtClean="0"/>
              <a:t>coaches.</a:t>
            </a:r>
            <a:endParaRPr lang="en-US" sz="4000" i="1" dirty="0"/>
          </a:p>
        </p:txBody>
      </p:sp>
    </p:spTree>
    <p:extLst>
      <p:ext uri="{BB962C8B-B14F-4D97-AF65-F5344CB8AC3E}">
        <p14:creationId xmlns:p14="http://schemas.microsoft.com/office/powerpoint/2010/main" val="91131067"/>
      </p:ext>
    </p:extLst>
  </p:cSld>
  <p:clrMapOvr>
    <a:masterClrMapping/>
  </p:clrMapOvr>
  <p:transition spd="med"/>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1606</TotalTime>
  <Words>1781</Words>
  <Application>Microsoft Macintosh PowerPoint</Application>
  <PresentationFormat>Custom</PresentationFormat>
  <Paragraphs>133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Lucida Grande</vt:lpstr>
      <vt:lpstr>Trebuchet MS</vt:lpstr>
      <vt:lpstr>Arial</vt:lpstr>
      <vt:lpstr>Gill Sans Light</vt:lpstr>
      <vt:lpstr>Gill Sans MT</vt:lpstr>
      <vt:lpstr>Mangal</vt:lpstr>
      <vt:lpstr>Gallery</vt:lpstr>
      <vt:lpstr>Positive Leadership Session 2 Emotional Intelligence</vt:lpstr>
      <vt:lpstr>Learning objectives</vt:lpstr>
      <vt:lpstr>What is emotional intelligence?</vt:lpstr>
      <vt:lpstr>Emotional intelligence in the workplace</vt:lpstr>
      <vt:lpstr>Emotional Intelligence defined</vt:lpstr>
      <vt:lpstr>Benefits of high emotional intelligence</vt:lpstr>
      <vt:lpstr>Benefits of High Emotional Intelligence</vt:lpstr>
      <vt:lpstr>Emotional intelligence competencies</vt:lpstr>
      <vt:lpstr>Emotional Intelligence Competencies</vt:lpstr>
      <vt:lpstr>EI Skills: Self Awareness</vt:lpstr>
      <vt:lpstr>EI Skills: Self Regulation</vt:lpstr>
      <vt:lpstr>EI Skills: motivation</vt:lpstr>
      <vt:lpstr>EI Skills: empathy</vt:lpstr>
      <vt:lpstr>EI Skills: social influence</vt:lpstr>
      <vt:lpstr>Application Activity</vt:lpstr>
      <vt:lpstr>Strategies for Increasing Self Awareness</vt:lpstr>
      <vt:lpstr>Strategies for Increasing Self Awareness</vt:lpstr>
      <vt:lpstr>Strategies for Increasing Self Regulation</vt:lpstr>
      <vt:lpstr>Strategies for Increasing Self Regulation</vt:lpstr>
      <vt:lpstr>Strategies for Increasing Motivation</vt:lpstr>
      <vt:lpstr>Strategies for Increasing Motivation</vt:lpstr>
      <vt:lpstr>Strategies for Increasing Empathy</vt:lpstr>
      <vt:lpstr>Strategies for Increasing Empathy</vt:lpstr>
      <vt:lpstr>Strategies for Increasing Social Influence</vt:lpstr>
      <vt:lpstr>Strategies for Increasing Social Influence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leadership: perspectives and practices</dc:title>
  <dc:creator>mthebeau</dc:creator>
  <cp:lastModifiedBy>Patricia Peterson</cp:lastModifiedBy>
  <cp:revision>59</cp:revision>
  <dcterms:modified xsi:type="dcterms:W3CDTF">2018-09-14T12:46:37Z</dcterms:modified>
</cp:coreProperties>
</file>